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6"/>
    <p:sldMasterId id="2147483658" r:id="rId7"/>
    <p:sldMasterId id="2147483648" r:id="rId8"/>
    <p:sldMasterId id="2147483677" r:id="rId9"/>
    <p:sldMasterId id="2147483712" r:id="rId10"/>
  </p:sldMasterIdLst>
  <p:notesMasterIdLst>
    <p:notesMasterId r:id="rId17"/>
  </p:notesMasterIdLst>
  <p:handoutMasterIdLst>
    <p:handoutMasterId r:id="rId18"/>
  </p:handoutMasterIdLst>
  <p:sldIdLst>
    <p:sldId id="344" r:id="rId11"/>
    <p:sldId id="345" r:id="rId12"/>
    <p:sldId id="346" r:id="rId13"/>
    <p:sldId id="347" r:id="rId14"/>
    <p:sldId id="348" r:id="rId15"/>
    <p:sldId id="34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67E147-92A3-4025-A692-50947FB67A62}">
          <p14:sldIdLst/>
        </p14:section>
        <p14:section name="COL Covers" id="{C60E72D5-0126-464F-AD1D-90D8AE201072}">
          <p14:sldIdLst/>
        </p14:section>
        <p14:section name="COL: Content" id="{EA5EB87C-BF09-4E71-8317-503F941D8D52}">
          <p14:sldIdLst>
            <p14:sldId id="344"/>
            <p14:sldId id="345"/>
            <p14:sldId id="346"/>
            <p14:sldId id="347"/>
            <p14:sldId id="348"/>
            <p14:sldId id="349"/>
          </p14:sldIdLst>
        </p14:section>
      </p14:sectionLst>
    </p:ext>
    <p:ext uri="{EFAFB233-063F-42B5-8137-9DF3F51BA10A}">
      <p15:sldGuideLst xmlns:p15="http://schemas.microsoft.com/office/powerpoint/2012/main">
        <p15:guide id="2" pos="3840">
          <p15:clr>
            <a:srgbClr val="A4A3A4"/>
          </p15:clr>
        </p15:guide>
        <p15:guide id="3" orient="horz" pos="21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E605F5-24A2-6B8F-229D-2A3E07457F47}" name="Avitabile, Amy      RTX" initials="AAR" userId="S::E21161113@adxuser.com::50035740-67fe-4f30-8d66-cf523957c7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B661"/>
    <a:srgbClr val="9ABEAA"/>
    <a:srgbClr val="E6E6E6"/>
    <a:srgbClr val="908CC2"/>
    <a:srgbClr val="D9D9D6"/>
    <a:srgbClr val="B1B3B3"/>
    <a:srgbClr val="DFE0E0"/>
    <a:srgbClr val="F2F2F2"/>
    <a:srgbClr val="BFC1C2"/>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F8BF3E-7C5E-112B-F588-7ACB92525755}" v="2" dt="2025-03-12T17:24:13.309"/>
    <p1510:client id="{E45F279C-BACB-4675-85E2-6726E0D80F91}" v="268" dt="2025-03-12T13:24:40.368"/>
    <p1510:client id="{E9D1057D-7CD3-4F03-868D-27D061688D90}" v="188" dt="2025-03-12T17:21:09.699"/>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75" d="100"/>
          <a:sy n="75" d="100"/>
        </p:scale>
        <p:origin x="883" y="254"/>
      </p:cViewPr>
      <p:guideLst>
        <p:guide pos="3840"/>
        <p:guide orient="horz" pos="21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3.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3"/>
          </p:nvPr>
        </p:nvSpPr>
        <p:spPr>
          <a:xfrm>
            <a:off x="3886200" y="0"/>
            <a:ext cx="2514600" cy="458787"/>
          </a:xfrm>
          <a:prstGeom prst="rect">
            <a:avLst/>
          </a:prstGeom>
        </p:spPr>
        <p:txBody>
          <a:bodyPr vert="horz" lIns="0" tIns="0" rIns="0" bIns="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5"/>
          </p:nvPr>
        </p:nvSpPr>
        <p:spPr>
          <a:xfrm>
            <a:off x="3886200" y="9183"/>
            <a:ext cx="2324100" cy="458787"/>
          </a:xfrm>
          <a:prstGeom prst="rect">
            <a:avLst/>
          </a:prstGeom>
        </p:spPr>
        <p:txBody>
          <a:bodyPr vert="horz" lIns="0" tIns="0" rIns="0" bIns="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4" name="Text Placeholder 2"/>
          <p:cNvSpPr>
            <a:spLocks noGrp="1"/>
          </p:cNvSpPr>
          <p:nvPr>
            <p:ph type="body" sz="quarter" idx="22" hasCustomPrompt="1"/>
          </p:nvPr>
        </p:nvSpPr>
        <p:spPr>
          <a:xfrm>
            <a:off x="6248401"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5"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a16="http://schemas.microsoft.com/office/drawing/2014/main" id="{CBE0B946-A5C4-9B05-3ADE-B4FE96232286}"/>
              </a:ext>
            </a:extLst>
          </p:cNvPr>
          <p:cNvSpPr>
            <a:spLocks noGrp="1"/>
          </p:cNvSpPr>
          <p:nvPr>
            <p:ph type="body" sz="quarter" idx="23" hasCustomPrompt="1"/>
          </p:nvPr>
        </p:nvSpPr>
        <p:spPr>
          <a:xfrm>
            <a:off x="6248400"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 name="Takeaway bar">
            <a:extLst>
              <a:ext uri="{FF2B5EF4-FFF2-40B4-BE49-F238E27FC236}">
                <a16:creationId xmlns:a16="http://schemas.microsoft.com/office/drawing/2014/main" id="{5E9B1FFA-BD88-F9E9-59C9-C7AE0E13A901}"/>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4" name="Slide number">
            <a:extLst>
              <a:ext uri="{FF2B5EF4-FFF2-40B4-BE49-F238E27FC236}">
                <a16:creationId xmlns:a16="http://schemas.microsoft.com/office/drawing/2014/main" id="{F757467A-1A0B-9CF2-835A-4919955834C2}"/>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6" name="Footer Placeholder 4">
            <a:extLst>
              <a:ext uri="{FF2B5EF4-FFF2-40B4-BE49-F238E27FC236}">
                <a16:creationId xmlns:a16="http://schemas.microsoft.com/office/drawing/2014/main" id="{11522569-AB49-0EC2-F26C-04AB42854F9A}"/>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227C6EA-CADE-4772-BF2C-DF04CBDCF77B}"/>
              </a:ext>
            </a:extLst>
          </p:cNvPr>
          <p:cNvSpPr>
            <a:spLocks noGrp="1"/>
          </p:cNvSpPr>
          <p:nvPr>
            <p:ph type="title" hasCustomPrompt="1"/>
          </p:nvPr>
        </p:nvSpPr>
        <p:spPr>
          <a:xfrm>
            <a:off x="694944" y="466347"/>
            <a:ext cx="10811256" cy="676653"/>
          </a:xfrm>
        </p:spPr>
        <p:txBody>
          <a:bodyPr/>
          <a:lstStyle/>
          <a:p>
            <a:r>
              <a:rPr lang="en-US"/>
              <a:t>Title. 32 pt. black. Bold. Sentence case. Two lines max.</a:t>
            </a:r>
          </a:p>
        </p:txBody>
      </p:sp>
      <p:sp>
        <p:nvSpPr>
          <p:cNvPr id="14" name="Picture Placeholder 2">
            <a:extLst>
              <a:ext uri="{FF2B5EF4-FFF2-40B4-BE49-F238E27FC236}">
                <a16:creationId xmlns:a16="http://schemas.microsoft.com/office/drawing/2014/main" id="{579596A4-F56F-4ABC-8E75-4BE60F7ED857}"/>
              </a:ext>
            </a:extLst>
          </p:cNvPr>
          <p:cNvSpPr>
            <a:spLocks noGrp="1"/>
          </p:cNvSpPr>
          <p:nvPr>
            <p:ph type="pic" sz="quarter" idx="22" hasCustomPrompt="1"/>
          </p:nvPr>
        </p:nvSpPr>
        <p:spPr>
          <a:xfrm>
            <a:off x="685802" y="1358207"/>
            <a:ext cx="3409912" cy="1940443"/>
          </a:xfrm>
          <a:solidFill>
            <a:schemeClr val="accent2">
              <a:lumMod val="20000"/>
              <a:lumOff val="80000"/>
            </a:schemeClr>
          </a:solidFill>
        </p:spPr>
        <p:txBody>
          <a:bodyPr tIns="365760"/>
          <a:lstStyle>
            <a:lvl1pPr marL="0" indent="0" algn="ctr">
              <a:buNone/>
              <a:defRPr sz="1800"/>
            </a:lvl1pPr>
          </a:lstStyle>
          <a:p>
            <a:r>
              <a:rPr lang="en-US"/>
              <a:t>Click to insert photo</a:t>
            </a:r>
          </a:p>
        </p:txBody>
      </p:sp>
      <p:sp>
        <p:nvSpPr>
          <p:cNvPr id="15" name="Picture Placeholder 2">
            <a:extLst>
              <a:ext uri="{FF2B5EF4-FFF2-40B4-BE49-F238E27FC236}">
                <a16:creationId xmlns:a16="http://schemas.microsoft.com/office/drawing/2014/main" id="{082A4F2F-B507-4076-99BD-50A0D640D832}"/>
              </a:ext>
            </a:extLst>
          </p:cNvPr>
          <p:cNvSpPr>
            <a:spLocks noGrp="1"/>
          </p:cNvSpPr>
          <p:nvPr>
            <p:ph type="pic" sz="quarter" idx="23" hasCustomPrompt="1"/>
          </p:nvPr>
        </p:nvSpPr>
        <p:spPr>
          <a:xfrm>
            <a:off x="4372358" y="1358206"/>
            <a:ext cx="3429000" cy="1940444"/>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5" name="Picture Placeholder 2">
            <a:extLst>
              <a:ext uri="{FF2B5EF4-FFF2-40B4-BE49-F238E27FC236}">
                <a16:creationId xmlns:a16="http://schemas.microsoft.com/office/drawing/2014/main" id="{D1CCE81E-2A1A-4C37-8FB9-A87A38D462E4}"/>
              </a:ext>
            </a:extLst>
          </p:cNvPr>
          <p:cNvSpPr>
            <a:spLocks noGrp="1"/>
          </p:cNvSpPr>
          <p:nvPr>
            <p:ph type="pic" sz="quarter" idx="24" hasCustomPrompt="1"/>
          </p:nvPr>
        </p:nvSpPr>
        <p:spPr>
          <a:xfrm>
            <a:off x="8068057" y="1358207"/>
            <a:ext cx="3438143" cy="1940443"/>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8" name="Body 1">
            <a:extLst>
              <a:ext uri="{FF2B5EF4-FFF2-40B4-BE49-F238E27FC236}">
                <a16:creationId xmlns:a16="http://schemas.microsoft.com/office/drawing/2014/main" id="{06DFA2EB-3972-43A4-8F2F-1FA925C492C7}"/>
              </a:ext>
            </a:extLst>
          </p:cNvPr>
          <p:cNvSpPr>
            <a:spLocks noGrp="1"/>
          </p:cNvSpPr>
          <p:nvPr>
            <p:ph type="body" sz="quarter" idx="13" hasCustomPrompt="1"/>
          </p:nvPr>
        </p:nvSpPr>
        <p:spPr>
          <a:xfrm>
            <a:off x="704888"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29" name="Text Placeholder 2">
            <a:extLst>
              <a:ext uri="{FF2B5EF4-FFF2-40B4-BE49-F238E27FC236}">
                <a16:creationId xmlns:a16="http://schemas.microsoft.com/office/drawing/2014/main" id="{A13B8C43-B217-4065-899D-965ABB835B4A}"/>
              </a:ext>
            </a:extLst>
          </p:cNvPr>
          <p:cNvSpPr>
            <a:spLocks noGrp="1"/>
          </p:cNvSpPr>
          <p:nvPr>
            <p:ph type="body" sz="quarter" idx="21" hasCustomPrompt="1"/>
          </p:nvPr>
        </p:nvSpPr>
        <p:spPr>
          <a:xfrm>
            <a:off x="704888" y="3513856"/>
            <a:ext cx="3411017"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0" name="Text Placeholder 2">
            <a:extLst>
              <a:ext uri="{FF2B5EF4-FFF2-40B4-BE49-F238E27FC236}">
                <a16:creationId xmlns:a16="http://schemas.microsoft.com/office/drawing/2014/main" id="{70241EE5-BE3E-4ACB-AA02-55AD1071CF53}"/>
              </a:ext>
            </a:extLst>
          </p:cNvPr>
          <p:cNvSpPr>
            <a:spLocks noGrp="1"/>
          </p:cNvSpPr>
          <p:nvPr>
            <p:ph type="body" sz="quarter" idx="26" hasCustomPrompt="1"/>
          </p:nvPr>
        </p:nvSpPr>
        <p:spPr>
          <a:xfrm>
            <a:off x="4371270" y="3513856"/>
            <a:ext cx="3449084"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1" name="Text Placeholder 2">
            <a:extLst>
              <a:ext uri="{FF2B5EF4-FFF2-40B4-BE49-F238E27FC236}">
                <a16:creationId xmlns:a16="http://schemas.microsoft.com/office/drawing/2014/main" id="{6C421A00-BD57-46F3-A96E-EBA27534BF52}"/>
              </a:ext>
            </a:extLst>
          </p:cNvPr>
          <p:cNvSpPr>
            <a:spLocks noGrp="1"/>
          </p:cNvSpPr>
          <p:nvPr>
            <p:ph type="body" sz="quarter" idx="27" hasCustomPrompt="1"/>
          </p:nvPr>
        </p:nvSpPr>
        <p:spPr>
          <a:xfrm>
            <a:off x="8079811" y="3513856"/>
            <a:ext cx="3410355"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2" name="Body 1">
            <a:extLst>
              <a:ext uri="{FF2B5EF4-FFF2-40B4-BE49-F238E27FC236}">
                <a16:creationId xmlns:a16="http://schemas.microsoft.com/office/drawing/2014/main" id="{D8C205A4-A491-3354-D436-AF9BF1F62EBD}"/>
              </a:ext>
            </a:extLst>
          </p:cNvPr>
          <p:cNvSpPr>
            <a:spLocks noGrp="1"/>
          </p:cNvSpPr>
          <p:nvPr>
            <p:ph type="body" sz="quarter" idx="28" hasCustomPrompt="1"/>
          </p:nvPr>
        </p:nvSpPr>
        <p:spPr>
          <a:xfrm>
            <a:off x="4381500"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3" name="Body 1">
            <a:extLst>
              <a:ext uri="{FF2B5EF4-FFF2-40B4-BE49-F238E27FC236}">
                <a16:creationId xmlns:a16="http://schemas.microsoft.com/office/drawing/2014/main" id="{FB9FA8DA-D277-339F-4985-9623F740A897}"/>
              </a:ext>
            </a:extLst>
          </p:cNvPr>
          <p:cNvSpPr>
            <a:spLocks noGrp="1"/>
          </p:cNvSpPr>
          <p:nvPr>
            <p:ph type="body" sz="quarter" idx="29" hasCustomPrompt="1"/>
          </p:nvPr>
        </p:nvSpPr>
        <p:spPr>
          <a:xfrm>
            <a:off x="8085949"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4" name="Takeaway bar">
            <a:extLst>
              <a:ext uri="{FF2B5EF4-FFF2-40B4-BE49-F238E27FC236}">
                <a16:creationId xmlns:a16="http://schemas.microsoft.com/office/drawing/2014/main" id="{F1C626FD-9651-7619-B6B8-C33DB71F60D0}"/>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a16="http://schemas.microsoft.com/office/drawing/2014/main" id="{8A8EF709-B2B3-FDC4-BEA0-3E79EE4FFD43}"/>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a16="http://schemas.microsoft.com/office/drawing/2014/main" id="{6C93F038-09D4-E830-DF95-DB9861755A9F}"/>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959176817"/>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9" name="Picture Placeholder 5"/>
          <p:cNvSpPr>
            <a:spLocks noGrp="1"/>
          </p:cNvSpPr>
          <p:nvPr>
            <p:ph type="pic" sz="quarter" idx="16" hasCustomPrompt="1"/>
          </p:nvPr>
        </p:nvSpPr>
        <p:spPr>
          <a:xfrm>
            <a:off x="0" y="0"/>
            <a:ext cx="12192001" cy="6172200"/>
          </a:xfrm>
          <a:solidFill>
            <a:schemeClr val="accent2">
              <a:lumMod val="20000"/>
              <a:lumOff val="80000"/>
            </a:schemeClr>
          </a:solidFill>
        </p:spPr>
        <p:txBody>
          <a:bodyPr tIns="548640"/>
          <a:lstStyle>
            <a:lvl1pPr algn="ctr">
              <a:defRPr b="0" baseline="0"/>
            </a:lvl1pPr>
          </a:lstStyle>
          <a:p>
            <a:r>
              <a:rPr lang="en-US"/>
              <a:t>Click to insert photo</a:t>
            </a:r>
          </a:p>
        </p:txBody>
      </p:sp>
      <p:sp>
        <p:nvSpPr>
          <p:cNvPr id="14" name="Section title"/>
          <p:cNvSpPr>
            <a:spLocks noGrp="1"/>
          </p:cNvSpPr>
          <p:nvPr>
            <p:ph type="title" hasCustomPrompt="1"/>
          </p:nvPr>
        </p:nvSpPr>
        <p:spPr>
          <a:xfrm>
            <a:off x="694944" y="2057400"/>
            <a:ext cx="8944356" cy="2057400"/>
          </a:xfrm>
          <a:noFill/>
        </p:spPr>
        <p:txBody>
          <a:bodyPr vert="horz" wrap="square" lIns="0" tIns="0" rIns="0" bIns="0" rtlCol="0" anchor="ctr"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2" name="Slide number">
            <a:extLst>
              <a:ext uri="{FF2B5EF4-FFF2-40B4-BE49-F238E27FC236}">
                <a16:creationId xmlns:a16="http://schemas.microsoft.com/office/drawing/2014/main" id="{43233DA6-3194-CB55-7993-3414CBEB300F}"/>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BD7AF16C-A46F-6B86-376F-4753B041CA6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3385202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4" name="Section title"/>
          <p:cNvSpPr>
            <a:spLocks noGrp="1"/>
          </p:cNvSpPr>
          <p:nvPr userDrawn="1">
            <p:ph type="title" hasCustomPrompt="1"/>
          </p:nvPr>
        </p:nvSpPr>
        <p:spPr>
          <a:xfrm>
            <a:off x="685800" y="2057399"/>
            <a:ext cx="7139619" cy="2769781"/>
          </a:xfrm>
          <a:noFill/>
        </p:spPr>
        <p:txBody>
          <a:bodyPr vert="horz" wrap="square" lIns="0" tIns="0" rIns="0" bIns="0" rtlCol="0" anchor="t"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15" name="Presenters"/>
          <p:cNvSpPr>
            <a:spLocks noGrp="1"/>
          </p:cNvSpPr>
          <p:nvPr userDrawn="1">
            <p:ph type="body" sz="quarter" idx="13" hasCustomPrompt="1"/>
          </p:nvPr>
        </p:nvSpPr>
        <p:spPr>
          <a:xfrm>
            <a:off x="670881" y="1451343"/>
            <a:ext cx="7139619" cy="356191"/>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baseline="0">
                <a:solidFill>
                  <a:schemeClr val="accent3"/>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Gray. Sentence case.</a:t>
            </a:r>
          </a:p>
        </p:txBody>
      </p:sp>
      <p:pic>
        <p:nvPicPr>
          <p:cNvPr id="3" name="Picture 2" descr="A picture containing background pattern&#10;&#10;Description automatically generated">
            <a:extLst>
              <a:ext uri="{FF2B5EF4-FFF2-40B4-BE49-F238E27FC236}">
                <a16:creationId xmlns:a16="http://schemas.microsoft.com/office/drawing/2014/main" id="{2F658D7A-B710-3A1F-85B6-EA22382CEB62}"/>
              </a:ext>
            </a:extLst>
          </p:cNvPr>
          <p:cNvPicPr>
            <a:picLocks noChangeAspect="1"/>
          </p:cNvPicPr>
          <p:nvPr userDrawn="1"/>
        </p:nvPicPr>
        <p:blipFill>
          <a:blip r:embed="rId2"/>
          <a:stretch>
            <a:fillRect/>
          </a:stretch>
        </p:blipFill>
        <p:spPr>
          <a:xfrm rot="16200000" flipV="1">
            <a:off x="7004211" y="1671980"/>
            <a:ext cx="5747158" cy="3253280"/>
          </a:xfrm>
          <a:prstGeom prst="rect">
            <a:avLst/>
          </a:prstGeom>
        </p:spPr>
      </p:pic>
      <p:sp>
        <p:nvSpPr>
          <p:cNvPr id="4" name="Slide number">
            <a:extLst>
              <a:ext uri="{FF2B5EF4-FFF2-40B4-BE49-F238E27FC236}">
                <a16:creationId xmlns:a16="http://schemas.microsoft.com/office/drawing/2014/main" id="{51878CD8-EB03-3BE4-466C-CAB36D3B77D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a16="http://schemas.microsoft.com/office/drawing/2014/main" id="{C40239D1-DD08-2675-1706-F37FB90D465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E8DFD5FC-C8A3-08AE-1F4A-7CC1E2BAEEB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4612EC3B-575F-B503-9FBF-4DDBF99F4E9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5" name="Picture 4" descr="Shape&#10;&#10;Description automatically generated with medium confidence">
            <a:extLst>
              <a:ext uri="{FF2B5EF4-FFF2-40B4-BE49-F238E27FC236}">
                <a16:creationId xmlns:a16="http://schemas.microsoft.com/office/drawing/2014/main" id="{E1A92E33-8F3F-CE0C-D8EF-9FB7A62D0545}"/>
              </a:ext>
            </a:extLst>
          </p:cNvPr>
          <p:cNvPicPr>
            <a:picLocks noChangeAspect="1"/>
          </p:cNvPicPr>
          <p:nvPr userDrawn="1"/>
        </p:nvPicPr>
        <p:blipFill>
          <a:blip r:embed="rId2"/>
          <a:stretch>
            <a:fillRect/>
          </a:stretch>
        </p:blipFill>
        <p:spPr>
          <a:xfrm>
            <a:off x="955978" y="2288554"/>
            <a:ext cx="10152447" cy="1726531"/>
          </a:xfrm>
          <a:prstGeom prst="rect">
            <a:avLst/>
          </a:prstGeom>
        </p:spPr>
      </p:pic>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72FA151-06B1-BA7C-A477-FB3B40A9F62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6879264" y="4860395"/>
            <a:ext cx="1642897" cy="193899"/>
          </a:xfrm>
          <a:noFill/>
        </p:spPr>
        <p:txBody>
          <a:bodyPr wrap="square">
            <a:spAutoFit/>
          </a:bodyPr>
          <a:lstStyle>
            <a:lvl1pPr>
              <a:defRPr sz="14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6880362" y="3840163"/>
            <a:ext cx="4634981" cy="2492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6879264" y="2160241"/>
            <a:ext cx="4626935" cy="914096"/>
          </a:xfrm>
          <a:noFill/>
        </p:spPr>
        <p:txBody>
          <a:bodyPr wrap="square" anchor="t" anchorCtr="0">
            <a:spAutoFit/>
          </a:bodyPr>
          <a:lstStyle>
            <a:lvl1pPr defTabSz="914400">
              <a:spcBef>
                <a:spcPct val="0"/>
              </a:spcBef>
              <a:defRPr sz="3300">
                <a:solidFill>
                  <a:schemeClr val="tx1"/>
                </a:solidFill>
              </a:defRPr>
            </a:lvl1pPr>
          </a:lstStyle>
          <a:p>
            <a:pPr lvl="0" defTabSz="914400">
              <a:spcBef>
                <a:spcPct val="0"/>
              </a:spcBef>
            </a:pPr>
            <a:r>
              <a:rPr lang="en-US"/>
              <a:t>Title 33 pt. black. Bold. Sentence case.</a:t>
            </a:r>
          </a:p>
        </p:txBody>
      </p:sp>
      <p:cxnSp>
        <p:nvCxnSpPr>
          <p:cNvPr id="9" name="Straight Connector 8"/>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B7EFD9E-7750-6D4A-1D98-5496B6132BD8}"/>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a16="http://schemas.microsoft.com/office/drawing/2014/main" id="{8638592A-F13E-81FF-79BE-5F7467D5FB43}"/>
              </a:ext>
            </a:extLst>
          </p:cNvPr>
          <p:cNvPicPr>
            <a:picLocks noChangeAspect="1"/>
          </p:cNvPicPr>
          <p:nvPr userDrawn="1"/>
        </p:nvPicPr>
        <p:blipFill>
          <a:blip r:embed="rId2"/>
          <a:stretch>
            <a:fillRect/>
          </a:stretch>
        </p:blipFill>
        <p:spPr>
          <a:xfrm>
            <a:off x="685799" y="2105191"/>
            <a:ext cx="5562601" cy="945979"/>
          </a:xfrm>
          <a:prstGeom prst="rect">
            <a:avLst/>
          </a:prstGeom>
        </p:spPr>
      </p:pic>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siness Images">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F4B96747-42DE-57F0-0FB9-E7A2A01508C8}"/>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grpSp>
        <p:nvGrpSpPr>
          <p:cNvPr id="14" name="Group 13">
            <a:extLst>
              <a:ext uri="{FF2B5EF4-FFF2-40B4-BE49-F238E27FC236}">
                <a16:creationId xmlns:a16="http://schemas.microsoft.com/office/drawing/2014/main" id="{FEC62ECF-76DE-3845-37A2-A6FD5498C7B5}"/>
              </a:ext>
            </a:extLst>
          </p:cNvPr>
          <p:cNvGrpSpPr/>
          <p:nvPr userDrawn="1"/>
        </p:nvGrpSpPr>
        <p:grpSpPr>
          <a:xfrm>
            <a:off x="0" y="0"/>
            <a:ext cx="12192000" cy="4000501"/>
            <a:chOff x="0" y="0"/>
            <a:chExt cx="12192000" cy="4000501"/>
          </a:xfrm>
        </p:grpSpPr>
        <p:pic>
          <p:nvPicPr>
            <p:cNvPr id="15" name="Picture 14" descr="A picture containing sky, outdoor&#10;&#10;Description automatically generated">
              <a:extLst>
                <a:ext uri="{FF2B5EF4-FFF2-40B4-BE49-F238E27FC236}">
                  <a16:creationId xmlns:a16="http://schemas.microsoft.com/office/drawing/2014/main" id="{5F38B2FE-D5AD-4032-D2BB-9E454F5775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82800" y="663"/>
              <a:ext cx="4026401" cy="3999838"/>
            </a:xfrm>
            <a:prstGeom prst="rect">
              <a:avLst/>
            </a:prstGeom>
          </p:spPr>
        </p:pic>
        <p:pic>
          <p:nvPicPr>
            <p:cNvPr id="16" name="Picture 15">
              <a:extLst>
                <a:ext uri="{FF2B5EF4-FFF2-40B4-BE49-F238E27FC236}">
                  <a16:creationId xmlns:a16="http://schemas.microsoft.com/office/drawing/2014/main" id="{CDFDCAA9-0215-4287-3764-0FCA3571507C}"/>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7" name="Picture 2" descr="Thermal-management-aircraft">
              <a:extLst>
                <a:ext uri="{FF2B5EF4-FFF2-40B4-BE49-F238E27FC236}">
                  <a16:creationId xmlns:a16="http://schemas.microsoft.com/office/drawing/2014/main" id="{8C503F3B-AA68-D98D-7D68-FD7733C9774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6736" b="5934"/>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a:extLst>
              <a:ext uri="{FF2B5EF4-FFF2-40B4-BE49-F238E27FC236}">
                <a16:creationId xmlns:a16="http://schemas.microsoft.com/office/drawing/2014/main" id="{A7520BD9-F27C-EB53-362B-E29762A25B82}"/>
              </a:ext>
            </a:extLst>
          </p:cNvPr>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12" name="Presenters">
            <a:extLst>
              <a:ext uri="{FF2B5EF4-FFF2-40B4-BE49-F238E27FC236}">
                <a16:creationId xmlns:a16="http://schemas.microsoft.com/office/drawing/2014/main" id="{B53E8303-2948-CE7F-FFD7-5F13BB738383}"/>
              </a:ext>
            </a:extLst>
          </p:cNvPr>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13" name="Title">
            <a:extLst>
              <a:ext uri="{FF2B5EF4-FFF2-40B4-BE49-F238E27FC236}">
                <a16:creationId xmlns:a16="http://schemas.microsoft.com/office/drawing/2014/main" id="{3B8EDCE6-047D-0310-4495-B16000AE8B86}"/>
              </a:ext>
            </a:extLst>
          </p:cNvPr>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3" name="Footer Placeholder 4">
            <a:extLst>
              <a:ext uri="{FF2B5EF4-FFF2-40B4-BE49-F238E27FC236}">
                <a16:creationId xmlns:a16="http://schemas.microsoft.com/office/drawing/2014/main" id="{28B74DD3-7917-FD60-1CEB-BDFB06DC890C}"/>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4" name="Picture 3" descr="Shape&#10;&#10;Description automatically generated with medium confidence">
            <a:extLst>
              <a:ext uri="{FF2B5EF4-FFF2-40B4-BE49-F238E27FC236}">
                <a16:creationId xmlns:a16="http://schemas.microsoft.com/office/drawing/2014/main" id="{106A2509-4735-8D6E-0367-1124FC90CD66}"/>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2993829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att &amp; Whitney Images">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11182626-538B-109F-3E50-F4953F005D8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2" name="Title"/>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5" name="Footer Placeholder 4">
            <a:extLst>
              <a:ext uri="{FF2B5EF4-FFF2-40B4-BE49-F238E27FC236}">
                <a16:creationId xmlns:a16="http://schemas.microsoft.com/office/drawing/2014/main" id="{EDDB6EDA-04E7-A647-9351-25B11C05CAAD}"/>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grpSp>
        <p:nvGrpSpPr>
          <p:cNvPr id="6" name="Group 5">
            <a:extLst>
              <a:ext uri="{FF2B5EF4-FFF2-40B4-BE49-F238E27FC236}">
                <a16:creationId xmlns:a16="http://schemas.microsoft.com/office/drawing/2014/main" id="{DCD780A4-E59C-EC7C-0923-2DF8779BB740}"/>
              </a:ext>
            </a:extLst>
          </p:cNvPr>
          <p:cNvGrpSpPr/>
          <p:nvPr userDrawn="1"/>
        </p:nvGrpSpPr>
        <p:grpSpPr>
          <a:xfrm>
            <a:off x="0" y="0"/>
            <a:ext cx="12192000" cy="4000500"/>
            <a:chOff x="0" y="0"/>
            <a:chExt cx="12192000" cy="4000500"/>
          </a:xfrm>
        </p:grpSpPr>
        <p:pic>
          <p:nvPicPr>
            <p:cNvPr id="9" name="Picture 8">
              <a:extLst>
                <a:ext uri="{FF2B5EF4-FFF2-40B4-BE49-F238E27FC236}">
                  <a16:creationId xmlns:a16="http://schemas.microsoft.com/office/drawing/2014/main" id="{6F51D2E6-8B50-4B28-48B1-E63E5AF8DC9F}"/>
                </a:ext>
              </a:extLst>
            </p:cNvPr>
            <p:cNvPicPr>
              <a:picLocks noChangeAspect="1"/>
            </p:cNvPicPr>
            <p:nvPr userDrawn="1"/>
          </p:nvPicPr>
          <p:blipFill rotWithShape="1">
            <a:blip r:embed="rId2"/>
            <a:srcRect l="12793" t="2717" r="22165" b="1207"/>
            <a:stretch/>
          </p:blipFill>
          <p:spPr>
            <a:xfrm>
              <a:off x="4082800" y="1"/>
              <a:ext cx="4026401" cy="3999836"/>
            </a:xfrm>
            <a:prstGeom prst="rect">
              <a:avLst/>
            </a:prstGeom>
          </p:spPr>
        </p:pic>
        <p:pic>
          <p:nvPicPr>
            <p:cNvPr id="10" name="Picture 9">
              <a:extLst>
                <a:ext uri="{FF2B5EF4-FFF2-40B4-BE49-F238E27FC236}">
                  <a16:creationId xmlns:a16="http://schemas.microsoft.com/office/drawing/2014/main" id="{EBEDE36E-8FC0-95B4-7C79-F0E71F3D4A20}"/>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1" name="Picture 2">
              <a:extLst>
                <a:ext uri="{FF2B5EF4-FFF2-40B4-BE49-F238E27FC236}">
                  <a16:creationId xmlns:a16="http://schemas.microsoft.com/office/drawing/2014/main" id="{B2210A33-0B32-55FA-74EC-9C35474529E5}"/>
                </a:ext>
              </a:extLst>
            </p:cNvPr>
            <p:cNvPicPr>
              <a:picLocks noChangeAspect="1" noChangeArrowheads="1"/>
            </p:cNvPicPr>
            <p:nvPr userDrawn="1"/>
          </p:nvPicPr>
          <p:blipFill>
            <a:blip r:embed="rId4"/>
            <a:srcRect l="16439" r="16439"/>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Shape&#10;&#10;Description automatically generated with medium confidence">
            <a:extLst>
              <a:ext uri="{FF2B5EF4-FFF2-40B4-BE49-F238E27FC236}">
                <a16:creationId xmlns:a16="http://schemas.microsoft.com/office/drawing/2014/main" id="{290BF5CD-B8DF-7187-83C6-192C964DD22C}"/>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727899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uidance: RTX Color Palett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83E520A4-FAAE-1C23-A63D-FAE04B20613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2" name="TextBox 1">
            <a:extLst>
              <a:ext uri="{FF2B5EF4-FFF2-40B4-BE49-F238E27FC236}">
                <a16:creationId xmlns:a16="http://schemas.microsoft.com/office/drawing/2014/main" id="{53C14E4D-FFCC-16F0-1F0B-8A1621EFC611}"/>
              </a:ext>
            </a:extLst>
          </p:cNvPr>
          <p:cNvSpPr txBox="1"/>
          <p:nvPr userDrawn="1"/>
        </p:nvSpPr>
        <p:spPr>
          <a:xfrm>
            <a:off x="662940" y="468598"/>
            <a:ext cx="10896600" cy="486287"/>
          </a:xfrm>
          <a:prstGeom prst="rect">
            <a:avLst/>
          </a:prstGeom>
        </p:spPr>
        <p:txBody>
          <a:bodyPr vert="horz" lIns="0" tIns="0" rIns="0" bIns="0" rtlCol="0" anchor="t" anchorCtr="0">
            <a:noAutofit/>
          </a:bodyPr>
          <a:lstStyle>
            <a:lvl1pPr>
              <a:lnSpc>
                <a:spcPct val="80000"/>
              </a:lnSpc>
              <a:spcBef>
                <a:spcPct val="0"/>
              </a:spcBef>
              <a:buNone/>
              <a:defRPr sz="3200" b="1">
                <a:solidFill>
                  <a:schemeClr val="tx2"/>
                </a:solidFill>
                <a:latin typeface="+mj-lt"/>
                <a:ea typeface="+mj-ea"/>
                <a:cs typeface="+mj-cs"/>
              </a:defRPr>
            </a:lvl1pPr>
          </a:lstStyle>
          <a:p>
            <a:pPr lvl="0"/>
            <a:r>
              <a:rPr lang="en-US">
                <a:solidFill>
                  <a:schemeClr val="tx1"/>
                </a:solidFill>
              </a:rPr>
              <a:t>RTX color palette</a:t>
            </a:r>
          </a:p>
        </p:txBody>
      </p:sp>
      <p:sp>
        <p:nvSpPr>
          <p:cNvPr id="4" name="Rectangle 3">
            <a:extLst>
              <a:ext uri="{FF2B5EF4-FFF2-40B4-BE49-F238E27FC236}">
                <a16:creationId xmlns:a16="http://schemas.microsoft.com/office/drawing/2014/main" id="{ED841BBA-C64A-D926-1311-F092A2C6AC0E}"/>
              </a:ext>
            </a:extLst>
          </p:cNvPr>
          <p:cNvSpPr/>
          <p:nvPr userDrawn="1"/>
        </p:nvSpPr>
        <p:spPr>
          <a:xfrm>
            <a:off x="694270" y="1714500"/>
            <a:ext cx="3405162" cy="369332"/>
          </a:xfrm>
          <a:prstGeom prst="rect">
            <a:avLst/>
          </a:prstGeom>
          <a:noFill/>
        </p:spPr>
        <p:txBody>
          <a:bodyPr wrap="square" lIns="0" tIns="0" rIns="0" bIns="0">
            <a:spAutoFit/>
          </a:bodyPr>
          <a:lstStyle/>
          <a:p>
            <a:pPr marL="0" lvl="1"/>
            <a:r>
              <a:rPr lang="en-US" sz="1200" b="1"/>
              <a:t>RTX primary palette</a:t>
            </a:r>
          </a:p>
          <a:p>
            <a:pPr marL="0" lvl="1"/>
            <a:r>
              <a:rPr lang="en-US" sz="1200"/>
              <a:t>Our primary palette consists of black and white. </a:t>
            </a:r>
          </a:p>
        </p:txBody>
      </p:sp>
      <p:sp>
        <p:nvSpPr>
          <p:cNvPr id="5" name="Rectangle 4">
            <a:extLst>
              <a:ext uri="{FF2B5EF4-FFF2-40B4-BE49-F238E27FC236}">
                <a16:creationId xmlns:a16="http://schemas.microsoft.com/office/drawing/2014/main" id="{8C28EA49-0A02-0ED7-45A0-47A86C772A32}"/>
              </a:ext>
            </a:extLst>
          </p:cNvPr>
          <p:cNvSpPr/>
          <p:nvPr userDrawn="1"/>
        </p:nvSpPr>
        <p:spPr>
          <a:xfrm>
            <a:off x="685800" y="4252665"/>
            <a:ext cx="3754700" cy="1292662"/>
          </a:xfrm>
          <a:prstGeom prst="rect">
            <a:avLst/>
          </a:prstGeom>
          <a:noFill/>
        </p:spPr>
        <p:txBody>
          <a:bodyPr wrap="square" lIns="0" tIns="0" rIns="0" bIns="0">
            <a:spAutoFit/>
          </a:bodyPr>
          <a:lstStyle/>
          <a:p>
            <a:pPr marL="0" lvl="1"/>
            <a:r>
              <a:rPr lang="en-US" sz="1200" b="1" baseline="0"/>
              <a:t>PPT tertiary palette</a:t>
            </a:r>
            <a:endParaRPr lang="en-US" sz="1200" b="1"/>
          </a:p>
          <a:p>
            <a:pPr marL="0" lvl="1"/>
            <a:r>
              <a:rPr lang="en-US" sz="1200"/>
              <a:t>Accent colors </a:t>
            </a:r>
            <a:r>
              <a:rPr lang="en-US" sz="1200" b="1"/>
              <a:t>only</a:t>
            </a:r>
            <a:r>
              <a:rPr lang="en-US" sz="1200" baseline="0"/>
              <a:t> </a:t>
            </a:r>
            <a:r>
              <a:rPr lang="en-US" sz="1200"/>
              <a:t>for use in charts and graphs </a:t>
            </a:r>
            <a:br>
              <a:rPr lang="en-US" sz="1200"/>
            </a:br>
            <a:r>
              <a:rPr lang="en-US" sz="1200"/>
              <a:t>with many data points.</a:t>
            </a:r>
          </a:p>
          <a:p>
            <a:pPr marL="0" lvl="1"/>
            <a:endParaRPr lang="en-US" sz="1200"/>
          </a:p>
          <a:p>
            <a:pPr marL="0" lvl="1"/>
            <a:r>
              <a:rPr lang="en-US" sz="1200"/>
              <a:t>These additional</a:t>
            </a:r>
            <a:r>
              <a:rPr lang="en-US" sz="1200" baseline="0"/>
              <a:t> colors should only be used in PowerPoint presentations when needed to clearly communicate a message to your audience. </a:t>
            </a:r>
            <a:endParaRPr lang="en-US" sz="1200"/>
          </a:p>
        </p:txBody>
      </p:sp>
      <p:sp>
        <p:nvSpPr>
          <p:cNvPr id="6" name="TextBox 5">
            <a:extLst>
              <a:ext uri="{FF2B5EF4-FFF2-40B4-BE49-F238E27FC236}">
                <a16:creationId xmlns:a16="http://schemas.microsoft.com/office/drawing/2014/main" id="{28D5D63D-01CA-B54F-8233-A9EB59996BBD}"/>
              </a:ext>
            </a:extLst>
          </p:cNvPr>
          <p:cNvSpPr txBox="1"/>
          <p:nvPr userDrawn="1"/>
        </p:nvSpPr>
        <p:spPr>
          <a:xfrm>
            <a:off x="4376186" y="1714500"/>
            <a:ext cx="4428378" cy="1141145"/>
          </a:xfrm>
          <a:prstGeom prst="rect">
            <a:avLst/>
          </a:prstGeom>
          <a:solidFill>
            <a:schemeClr val="bg2"/>
          </a:solidFill>
          <a:ln>
            <a:solidFill>
              <a:schemeClr val="accent1"/>
            </a:solidFill>
          </a:ln>
        </p:spPr>
        <p:txBody>
          <a:bodyPr wrap="square" rtlCol="0">
            <a:noAutofit/>
          </a:bodyPr>
          <a:lstStyle/>
          <a:p>
            <a:r>
              <a:rPr lang="en-US" sz="900" b="1"/>
              <a:t>White</a:t>
            </a:r>
          </a:p>
          <a:p>
            <a:r>
              <a:rPr lang="en-US" sz="900"/>
              <a:t>RGB: 255, 255, 255</a:t>
            </a:r>
          </a:p>
        </p:txBody>
      </p:sp>
      <p:sp>
        <p:nvSpPr>
          <p:cNvPr id="7" name="TextBox 6">
            <a:extLst>
              <a:ext uri="{FF2B5EF4-FFF2-40B4-BE49-F238E27FC236}">
                <a16:creationId xmlns:a16="http://schemas.microsoft.com/office/drawing/2014/main" id="{A0A73916-2A5F-D430-9CFA-FDCB9C43D8E5}"/>
              </a:ext>
            </a:extLst>
          </p:cNvPr>
          <p:cNvSpPr txBox="1"/>
          <p:nvPr userDrawn="1"/>
        </p:nvSpPr>
        <p:spPr>
          <a:xfrm>
            <a:off x="7818008" y="4638088"/>
            <a:ext cx="1600200" cy="230832"/>
          </a:xfrm>
          <a:prstGeom prst="rect">
            <a:avLst/>
          </a:prstGeom>
          <a:solidFill>
            <a:srgbClr val="EFB661"/>
          </a:solidFill>
        </p:spPr>
        <p:txBody>
          <a:bodyPr wrap="square" rtlCol="0">
            <a:spAutoFit/>
          </a:bodyPr>
          <a:lstStyle/>
          <a:p>
            <a:r>
              <a:rPr lang="en-US" sz="900" b="0">
                <a:solidFill>
                  <a:schemeClr val="bg1"/>
                </a:solidFill>
              </a:rPr>
              <a:t>RGB: 239, 182, 97</a:t>
            </a:r>
          </a:p>
        </p:txBody>
      </p:sp>
      <p:sp>
        <p:nvSpPr>
          <p:cNvPr id="8" name="TextBox 7">
            <a:extLst>
              <a:ext uri="{FF2B5EF4-FFF2-40B4-BE49-F238E27FC236}">
                <a16:creationId xmlns:a16="http://schemas.microsoft.com/office/drawing/2014/main" id="{4285B463-8F9A-BFCE-DCD7-43E205C0A4EC}"/>
              </a:ext>
            </a:extLst>
          </p:cNvPr>
          <p:cNvSpPr txBox="1"/>
          <p:nvPr userDrawn="1"/>
        </p:nvSpPr>
        <p:spPr>
          <a:xfrm>
            <a:off x="4376778" y="4638088"/>
            <a:ext cx="1600200" cy="230832"/>
          </a:xfrm>
          <a:prstGeom prst="rect">
            <a:avLst/>
          </a:prstGeom>
          <a:solidFill>
            <a:srgbClr val="908CC2"/>
          </a:solidFill>
        </p:spPr>
        <p:txBody>
          <a:bodyPr wrap="square" rtlCol="0">
            <a:spAutoFit/>
          </a:bodyPr>
          <a:lstStyle/>
          <a:p>
            <a:r>
              <a:rPr lang="en-US" sz="900" b="0">
                <a:solidFill>
                  <a:schemeClr val="bg1"/>
                </a:solidFill>
              </a:rPr>
              <a:t>RGB: 144, 140, 194</a:t>
            </a:r>
          </a:p>
        </p:txBody>
      </p:sp>
      <p:sp>
        <p:nvSpPr>
          <p:cNvPr id="9" name="TextBox 8">
            <a:extLst>
              <a:ext uri="{FF2B5EF4-FFF2-40B4-BE49-F238E27FC236}">
                <a16:creationId xmlns:a16="http://schemas.microsoft.com/office/drawing/2014/main" id="{EC57A2A9-B6B8-434C-9DCC-B03F85CE6C3B}"/>
              </a:ext>
            </a:extLst>
          </p:cNvPr>
          <p:cNvSpPr txBox="1"/>
          <p:nvPr userDrawn="1"/>
        </p:nvSpPr>
        <p:spPr>
          <a:xfrm>
            <a:off x="6097393" y="4638088"/>
            <a:ext cx="1600200" cy="230832"/>
          </a:xfrm>
          <a:prstGeom prst="rect">
            <a:avLst/>
          </a:prstGeom>
          <a:solidFill>
            <a:srgbClr val="9ABEAA"/>
          </a:solidFill>
        </p:spPr>
        <p:txBody>
          <a:bodyPr wrap="square" rtlCol="0">
            <a:spAutoFit/>
          </a:bodyPr>
          <a:lstStyle/>
          <a:p>
            <a:r>
              <a:rPr lang="en-US" sz="900" b="0">
                <a:solidFill>
                  <a:schemeClr val="bg1"/>
                </a:solidFill>
              </a:rPr>
              <a:t>RGB: 154, 190, 170</a:t>
            </a:r>
          </a:p>
        </p:txBody>
      </p:sp>
      <p:sp>
        <p:nvSpPr>
          <p:cNvPr id="10" name="Rectangle 9">
            <a:extLst>
              <a:ext uri="{FF2B5EF4-FFF2-40B4-BE49-F238E27FC236}">
                <a16:creationId xmlns:a16="http://schemas.microsoft.com/office/drawing/2014/main" id="{D06AA454-7A5B-66BC-D4A0-3D71A3A709F0}"/>
              </a:ext>
            </a:extLst>
          </p:cNvPr>
          <p:cNvSpPr/>
          <p:nvPr userDrawn="1"/>
        </p:nvSpPr>
        <p:spPr>
          <a:xfrm>
            <a:off x="685800" y="2975129"/>
            <a:ext cx="2999972" cy="738664"/>
          </a:xfrm>
          <a:prstGeom prst="rect">
            <a:avLst/>
          </a:prstGeom>
          <a:noFill/>
        </p:spPr>
        <p:txBody>
          <a:bodyPr wrap="square" lIns="0" tIns="0" rIns="0" bIns="0">
            <a:spAutoFit/>
          </a:bodyPr>
          <a:lstStyle/>
          <a:p>
            <a:pPr marL="0" lvl="1"/>
            <a:r>
              <a:rPr lang="en-US" sz="1200" b="1"/>
              <a:t>RTX secondary palette</a:t>
            </a:r>
          </a:p>
          <a:p>
            <a:pPr marL="0" lvl="1"/>
            <a:r>
              <a:rPr lang="en-US" sz="1200"/>
              <a:t>Our secondary color palette consists of the three grays and red specified. Be sure to use these formulas.</a:t>
            </a:r>
          </a:p>
        </p:txBody>
      </p:sp>
      <p:sp>
        <p:nvSpPr>
          <p:cNvPr id="11" name="TextBox 10">
            <a:extLst>
              <a:ext uri="{FF2B5EF4-FFF2-40B4-BE49-F238E27FC236}">
                <a16:creationId xmlns:a16="http://schemas.microsoft.com/office/drawing/2014/main" id="{E61B09C7-834F-394E-A958-DF3E55FCE790}"/>
              </a:ext>
            </a:extLst>
          </p:cNvPr>
          <p:cNvSpPr txBox="1"/>
          <p:nvPr userDrawn="1"/>
        </p:nvSpPr>
        <p:spPr>
          <a:xfrm>
            <a:off x="694270" y="1107061"/>
            <a:ext cx="6097136" cy="276999"/>
          </a:xfrm>
          <a:prstGeom prst="rect">
            <a:avLst/>
          </a:prstGeom>
          <a:noFill/>
        </p:spPr>
        <p:txBody>
          <a:bodyPr wrap="square" lIns="0" tIns="0" rIns="0" bIns="0">
            <a:spAutoFit/>
          </a:bodyPr>
          <a:lstStyle/>
          <a:p>
            <a:r>
              <a:rPr lang="en-US" sz="1800"/>
              <a:t>Predominant brand colors to be used for all presentations.</a:t>
            </a:r>
            <a:endParaRPr lang="en-US"/>
          </a:p>
        </p:txBody>
      </p:sp>
      <p:cxnSp>
        <p:nvCxnSpPr>
          <p:cNvPr id="12" name="Straight Connector 11">
            <a:extLst>
              <a:ext uri="{FF2B5EF4-FFF2-40B4-BE49-F238E27FC236}">
                <a16:creationId xmlns:a16="http://schemas.microsoft.com/office/drawing/2014/main" id="{4313F8C0-6D6A-5E83-58AF-5504B66B79EE}"/>
              </a:ext>
            </a:extLst>
          </p:cNvPr>
          <p:cNvCxnSpPr/>
          <p:nvPr userDrawn="1"/>
        </p:nvCxnSpPr>
        <p:spPr>
          <a:xfrm>
            <a:off x="694270" y="4023807"/>
            <a:ext cx="1081357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6F29B8-5A4C-3DDE-1DDD-B84B5C085DA9}"/>
              </a:ext>
            </a:extLst>
          </p:cNvPr>
          <p:cNvSpPr txBox="1"/>
          <p:nvPr userDrawn="1"/>
        </p:nvSpPr>
        <p:spPr>
          <a:xfrm>
            <a:off x="7818008" y="2975129"/>
            <a:ext cx="1600200" cy="395283"/>
          </a:xfrm>
          <a:prstGeom prst="rect">
            <a:avLst/>
          </a:prstGeom>
          <a:solidFill>
            <a:schemeClr val="accent3"/>
          </a:solidFill>
        </p:spPr>
        <p:txBody>
          <a:bodyPr wrap="square" rtlCol="0">
            <a:noAutofit/>
          </a:bodyPr>
          <a:lstStyle/>
          <a:p>
            <a:r>
              <a:rPr lang="en-US" sz="900" b="1">
                <a:solidFill>
                  <a:schemeClr val="bg1"/>
                </a:solidFill>
              </a:rPr>
              <a:t>Cool Gray 10</a:t>
            </a:r>
          </a:p>
          <a:p>
            <a:r>
              <a:rPr lang="en-US" sz="900">
                <a:solidFill>
                  <a:schemeClr val="bg1"/>
                </a:solidFill>
              </a:rPr>
              <a:t>RGB: 99, 102, 106</a:t>
            </a:r>
          </a:p>
        </p:txBody>
      </p:sp>
      <p:sp>
        <p:nvSpPr>
          <p:cNvPr id="14" name="TextBox 13">
            <a:extLst>
              <a:ext uri="{FF2B5EF4-FFF2-40B4-BE49-F238E27FC236}">
                <a16:creationId xmlns:a16="http://schemas.microsoft.com/office/drawing/2014/main" id="{3AF555A6-97AF-8ED4-EE9E-33F5D49CF7E1}"/>
              </a:ext>
            </a:extLst>
          </p:cNvPr>
          <p:cNvSpPr txBox="1"/>
          <p:nvPr userDrawn="1"/>
        </p:nvSpPr>
        <p:spPr>
          <a:xfrm>
            <a:off x="6097393" y="2975129"/>
            <a:ext cx="1600200" cy="395283"/>
          </a:xfrm>
          <a:prstGeom prst="rect">
            <a:avLst/>
          </a:prstGeom>
          <a:solidFill>
            <a:schemeClr val="accent2"/>
          </a:solidFill>
        </p:spPr>
        <p:txBody>
          <a:bodyPr wrap="square" rtlCol="0">
            <a:noAutofit/>
          </a:bodyPr>
          <a:lstStyle/>
          <a:p>
            <a:r>
              <a:rPr lang="en-US" sz="900" b="1">
                <a:solidFill>
                  <a:schemeClr val="tx1"/>
                </a:solidFill>
              </a:rPr>
              <a:t>Cool Gray 5</a:t>
            </a:r>
          </a:p>
          <a:p>
            <a:r>
              <a:rPr lang="en-US" sz="900">
                <a:solidFill>
                  <a:schemeClr val="tx1"/>
                </a:solidFill>
              </a:rPr>
              <a:t>RGB: 177, 179, 179</a:t>
            </a:r>
          </a:p>
        </p:txBody>
      </p:sp>
      <p:sp>
        <p:nvSpPr>
          <p:cNvPr id="15" name="TextBox 14">
            <a:extLst>
              <a:ext uri="{FF2B5EF4-FFF2-40B4-BE49-F238E27FC236}">
                <a16:creationId xmlns:a16="http://schemas.microsoft.com/office/drawing/2014/main" id="{37F986CA-9DEB-DC03-DBF1-6A24D2719E8E}"/>
              </a:ext>
            </a:extLst>
          </p:cNvPr>
          <p:cNvSpPr txBox="1"/>
          <p:nvPr userDrawn="1"/>
        </p:nvSpPr>
        <p:spPr>
          <a:xfrm>
            <a:off x="4376778" y="2975129"/>
            <a:ext cx="1600200" cy="395283"/>
          </a:xfrm>
          <a:prstGeom prst="rect">
            <a:avLst/>
          </a:prstGeom>
          <a:solidFill>
            <a:schemeClr val="accent1"/>
          </a:solidFill>
        </p:spPr>
        <p:txBody>
          <a:bodyPr wrap="square" rtlCol="0">
            <a:noAutofit/>
          </a:bodyPr>
          <a:lstStyle/>
          <a:p>
            <a:r>
              <a:rPr lang="en-US" sz="900" b="1">
                <a:solidFill>
                  <a:schemeClr val="tx1"/>
                </a:solidFill>
              </a:rPr>
              <a:t>Cool Gray 1</a:t>
            </a:r>
          </a:p>
          <a:p>
            <a:r>
              <a:rPr lang="en-US" sz="900">
                <a:solidFill>
                  <a:schemeClr val="tx1"/>
                </a:solidFill>
              </a:rPr>
              <a:t>RGB: 217, 217, 214</a:t>
            </a:r>
          </a:p>
        </p:txBody>
      </p:sp>
      <p:sp>
        <p:nvSpPr>
          <p:cNvPr id="16" name="TextBox 15">
            <a:extLst>
              <a:ext uri="{FF2B5EF4-FFF2-40B4-BE49-F238E27FC236}">
                <a16:creationId xmlns:a16="http://schemas.microsoft.com/office/drawing/2014/main" id="{5C4FAF87-9756-7369-920A-916A8ABEBE3A}"/>
              </a:ext>
            </a:extLst>
          </p:cNvPr>
          <p:cNvSpPr txBox="1"/>
          <p:nvPr userDrawn="1"/>
        </p:nvSpPr>
        <p:spPr>
          <a:xfrm>
            <a:off x="4376778" y="4252665"/>
            <a:ext cx="1600200" cy="230832"/>
          </a:xfrm>
          <a:prstGeom prst="rect">
            <a:avLst/>
          </a:prstGeom>
          <a:solidFill>
            <a:schemeClr val="accent4"/>
          </a:solidFill>
        </p:spPr>
        <p:txBody>
          <a:bodyPr wrap="square" rtlCol="0">
            <a:spAutoFit/>
          </a:bodyPr>
          <a:lstStyle/>
          <a:p>
            <a:r>
              <a:rPr lang="en-US" sz="900" b="0">
                <a:solidFill>
                  <a:schemeClr val="bg1"/>
                </a:solidFill>
              </a:rPr>
              <a:t>RGB: 123, 167, 188</a:t>
            </a:r>
          </a:p>
        </p:txBody>
      </p:sp>
      <p:sp>
        <p:nvSpPr>
          <p:cNvPr id="17" name="TextBox 16">
            <a:extLst>
              <a:ext uri="{FF2B5EF4-FFF2-40B4-BE49-F238E27FC236}">
                <a16:creationId xmlns:a16="http://schemas.microsoft.com/office/drawing/2014/main" id="{02EA9186-E29F-6230-342E-0C99C8F431C1}"/>
              </a:ext>
            </a:extLst>
          </p:cNvPr>
          <p:cNvSpPr txBox="1"/>
          <p:nvPr userDrawn="1"/>
        </p:nvSpPr>
        <p:spPr>
          <a:xfrm>
            <a:off x="9538623" y="2975129"/>
            <a:ext cx="1600200" cy="395283"/>
          </a:xfrm>
          <a:prstGeom prst="rect">
            <a:avLst/>
          </a:prstGeom>
          <a:solidFill>
            <a:schemeClr val="accent6"/>
          </a:solidFill>
        </p:spPr>
        <p:txBody>
          <a:bodyPr wrap="square" rtlCol="0">
            <a:noAutofit/>
          </a:bodyPr>
          <a:lstStyle/>
          <a:p>
            <a:r>
              <a:rPr lang="en-US" sz="900" b="1">
                <a:solidFill>
                  <a:schemeClr val="bg1"/>
                </a:solidFill>
              </a:rPr>
              <a:t>Red 186</a:t>
            </a:r>
          </a:p>
          <a:p>
            <a:r>
              <a:rPr lang="en-US" sz="900">
                <a:solidFill>
                  <a:schemeClr val="bg1"/>
                </a:solidFill>
              </a:rPr>
              <a:t>RGB: 206, 17, 38</a:t>
            </a:r>
          </a:p>
        </p:txBody>
      </p:sp>
      <p:sp>
        <p:nvSpPr>
          <p:cNvPr id="18" name="TextBox 17">
            <a:extLst>
              <a:ext uri="{FF2B5EF4-FFF2-40B4-BE49-F238E27FC236}">
                <a16:creationId xmlns:a16="http://schemas.microsoft.com/office/drawing/2014/main" id="{0B8F9550-0C58-B5DB-AC53-18760A42A073}"/>
              </a:ext>
            </a:extLst>
          </p:cNvPr>
          <p:cNvSpPr txBox="1"/>
          <p:nvPr userDrawn="1"/>
        </p:nvSpPr>
        <p:spPr>
          <a:xfrm>
            <a:off x="6097393" y="4252665"/>
            <a:ext cx="1600200" cy="230832"/>
          </a:xfrm>
          <a:prstGeom prst="rect">
            <a:avLst/>
          </a:prstGeom>
          <a:solidFill>
            <a:schemeClr val="accent5"/>
          </a:solidFill>
        </p:spPr>
        <p:txBody>
          <a:bodyPr wrap="square" rtlCol="0">
            <a:spAutoFit/>
          </a:bodyPr>
          <a:lstStyle/>
          <a:p>
            <a:r>
              <a:rPr lang="en-US" sz="900" b="0">
                <a:solidFill>
                  <a:schemeClr val="bg1"/>
                </a:solidFill>
              </a:rPr>
              <a:t>RGB: 183, 169, 154</a:t>
            </a:r>
          </a:p>
        </p:txBody>
      </p:sp>
      <p:sp>
        <p:nvSpPr>
          <p:cNvPr id="19" name="TextBox 18">
            <a:extLst>
              <a:ext uri="{FF2B5EF4-FFF2-40B4-BE49-F238E27FC236}">
                <a16:creationId xmlns:a16="http://schemas.microsoft.com/office/drawing/2014/main" id="{2A94DDDD-08AF-823A-E89F-47FD078CA228}"/>
              </a:ext>
            </a:extLst>
          </p:cNvPr>
          <p:cNvSpPr txBox="1"/>
          <p:nvPr userDrawn="1"/>
        </p:nvSpPr>
        <p:spPr>
          <a:xfrm>
            <a:off x="8947053" y="1714500"/>
            <a:ext cx="2191770" cy="1141144"/>
          </a:xfrm>
          <a:prstGeom prst="rect">
            <a:avLst/>
          </a:prstGeom>
          <a:solidFill>
            <a:schemeClr val="tx1"/>
          </a:solidFill>
          <a:ln>
            <a:noFill/>
          </a:ln>
        </p:spPr>
        <p:txBody>
          <a:bodyPr wrap="square" rtlCol="0">
            <a:noAutofit/>
          </a:bodyPr>
          <a:lstStyle/>
          <a:p>
            <a:r>
              <a:rPr lang="en-US" sz="900" b="1">
                <a:solidFill>
                  <a:schemeClr val="bg1"/>
                </a:solidFill>
              </a:rPr>
              <a:t>Black</a:t>
            </a:r>
          </a:p>
          <a:p>
            <a:r>
              <a:rPr lang="en-US" sz="900">
                <a:solidFill>
                  <a:schemeClr val="bg1"/>
                </a:solidFill>
              </a:rPr>
              <a:t>RGB: 0, 0, 0</a:t>
            </a:r>
          </a:p>
        </p:txBody>
      </p:sp>
      <p:sp>
        <p:nvSpPr>
          <p:cNvPr id="21" name="Footer Placeholder 4">
            <a:extLst>
              <a:ext uri="{FF2B5EF4-FFF2-40B4-BE49-F238E27FC236}">
                <a16:creationId xmlns:a16="http://schemas.microsoft.com/office/drawing/2014/main" id="{ACA73BA7-4C6B-64D2-F17C-049239956175}"/>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283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Slide number">
            <a:extLst>
              <a:ext uri="{FF2B5EF4-FFF2-40B4-BE49-F238E27FC236}">
                <a16:creationId xmlns:a16="http://schemas.microsoft.com/office/drawing/2014/main" id="{7CEB5585-C834-0985-6E75-F76DB3DE9845}"/>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E85924E1-E671-15B7-C729-FB487787042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65079786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6000"/>
            <a:ext cx="10829543" cy="4315200"/>
          </a:xfrm>
          <a:noFill/>
        </p:spPr>
        <p:txBody>
          <a:bodyPr/>
          <a:lstStyle>
            <a:lvl1pPr marL="288925" indent="-28892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800" kern="1200" baseline="0" dirty="0" smtClean="0">
                <a:solidFill>
                  <a:schemeClr val="tx1"/>
                </a:solidFill>
                <a:latin typeface="+mn-lt"/>
                <a:ea typeface="+mn-ea"/>
                <a:cs typeface="+mn-cs"/>
              </a:defRPr>
            </a:lvl1pPr>
            <a:lvl2pPr marL="569913"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2pPr>
            <a:lvl3pPr marL="801688" indent="-231775"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3pPr>
            <a:lvl4pPr marL="1082675"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smtClean="0">
                <a:solidFill>
                  <a:schemeClr val="tx1"/>
                </a:solidFill>
                <a:latin typeface="+mn-lt"/>
                <a:ea typeface="+mn-ea"/>
                <a:cs typeface="+mn-cs"/>
              </a:defRPr>
            </a:lvl4pPr>
            <a:lvl5pPr marL="1316038" indent="-233363"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a:solidFill>
                  <a:schemeClr val="tx1"/>
                </a:solidFill>
                <a:latin typeface="+mn-lt"/>
                <a:ea typeface="+mn-ea"/>
                <a:cs typeface="+mn-cs"/>
              </a:defRPr>
            </a:lvl5pPr>
          </a:lstStyle>
          <a:p>
            <a:pPr lvl="0"/>
            <a:r>
              <a:rPr lang="en-US"/>
              <a:t>Main bullet. 28 pt. black.</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Takeaway bar">
            <a:extLst>
              <a:ext uri="{FF2B5EF4-FFF2-40B4-BE49-F238E27FC236}">
                <a16:creationId xmlns:a16="http://schemas.microsoft.com/office/drawing/2014/main" id="{8F3A43FB-9FBA-E24C-1C15-E32F1866C8DA}"/>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3" name="Slide number">
            <a:extLst>
              <a:ext uri="{FF2B5EF4-FFF2-40B4-BE49-F238E27FC236}">
                <a16:creationId xmlns:a16="http://schemas.microsoft.com/office/drawing/2014/main" id="{1FA8D734-2FCE-8F54-C61F-7DDD193F113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a16="http://schemas.microsoft.com/office/drawing/2014/main" id="{E9CF66BF-F411-021B-DAFB-936A5D5BF44B}"/>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4243742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photo">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7" hasCustomPrompt="1"/>
          </p:nvPr>
        </p:nvSpPr>
        <p:spPr>
          <a:xfrm>
            <a:off x="4381500" y="1572733"/>
            <a:ext cx="7124700" cy="3903034"/>
          </a:xfrm>
          <a:solidFill>
            <a:schemeClr val="accent2">
              <a:lumMod val="20000"/>
              <a:lumOff val="80000"/>
            </a:schemeClr>
          </a:solidFill>
        </p:spPr>
        <p:txBody>
          <a:bodyPr tIns="1188720"/>
          <a:lstStyle>
            <a:lvl1pPr marL="0" indent="0" algn="ctr">
              <a:buNone/>
              <a:defRPr/>
            </a:lvl1pPr>
          </a:lstStyle>
          <a:p>
            <a:r>
              <a:rPr lang="en-US"/>
              <a:t>Click to insert photo</a:t>
            </a:r>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a:t>
            </a:r>
          </a:p>
        </p:txBody>
      </p:sp>
      <p:sp>
        <p:nvSpPr>
          <p:cNvPr id="10"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a16="http://schemas.microsoft.com/office/drawing/2014/main" id="{82C03A76-7437-CCE5-AA77-D22BE8AE05E8}"/>
              </a:ext>
            </a:extLst>
          </p:cNvPr>
          <p:cNvSpPr>
            <a:spLocks noGrp="1"/>
          </p:cNvSpPr>
          <p:nvPr>
            <p:ph type="body" sz="quarter" idx="13" hasCustomPrompt="1"/>
          </p:nvPr>
        </p:nvSpPr>
        <p:spPr>
          <a:xfrm>
            <a:off x="690933" y="2247900"/>
            <a:ext cx="3423867" cy="3227867"/>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 name="Takeaway bar">
            <a:extLst>
              <a:ext uri="{FF2B5EF4-FFF2-40B4-BE49-F238E27FC236}">
                <a16:creationId xmlns:a16="http://schemas.microsoft.com/office/drawing/2014/main" id="{67AD0891-A881-5DC1-1013-43191733147F}"/>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a16="http://schemas.microsoft.com/office/drawing/2014/main" id="{0052439E-9AF4-ACA4-C314-22E8A138FFF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a16="http://schemas.microsoft.com/office/drawing/2014/main" id="{256923A8-BFAF-09ED-2EE9-F82ED4EB0FC7}"/>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843D3F67-9015-4550-CB5B-BE56FBCB920E}"/>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9A28FC03-B5C0-FCC1-1C47-833306EE0370}"/>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98" r:id="rId3"/>
    <p:sldLayoutId id="2147483702" r:id="rId4"/>
  </p:sldLayoutIdLst>
  <p:hf sldNum="0"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616" userDrawn="1">
          <p15:clr>
            <a:srgbClr val="547EBF"/>
          </p15:clr>
        </p15:guide>
        <p15:guide id="18" orient="horz" pos="2976" userDrawn="1">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244C6F71-09E4-25C7-49D5-4D03C17B687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2" name="Picture 1" descr="Shape&#10;&#10;Description automatically generated with medium confidence">
            <a:extLst>
              <a:ext uri="{FF2B5EF4-FFF2-40B4-BE49-F238E27FC236}">
                <a16:creationId xmlns:a16="http://schemas.microsoft.com/office/drawing/2014/main" id="{EECE0C1A-0107-0A7F-609C-1052CA948310}"/>
              </a:ext>
            </a:extLst>
          </p:cNvPr>
          <p:cNvPicPr>
            <a:picLocks noChangeAspect="1"/>
          </p:cNvPicPr>
          <p:nvPr userDrawn="1"/>
        </p:nvPicPr>
        <p:blipFill>
          <a:blip r:embed="rId8"/>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68" r:id="rId1"/>
    <p:sldLayoutId id="2147483692" r:id="rId2"/>
    <p:sldLayoutId id="2147483695" r:id="rId3"/>
    <p:sldLayoutId id="2147483669" r:id="rId4"/>
    <p:sldLayoutId id="2147483664" r:id="rId5"/>
    <p:sldLayoutId id="2147483694" r:id="rId6"/>
  </p:sldLayoutIdLst>
  <p:hf sldNum="0" hdr="0" dt="0"/>
  <p:txStyles>
    <p:titleStyle>
      <a:lvl1pPr marL="0" algn="l" defTabSz="914400" rtl="0" eaLnBrk="1" latinLnBrk="0" hangingPunct="1">
        <a:lnSpc>
          <a:spcPct val="80000"/>
        </a:lnSpc>
        <a:spcBef>
          <a:spcPct val="0"/>
        </a:spcBef>
        <a:buNone/>
        <a:defRPr lang="en-US" sz="3200" b="1" kern="1200" baseline="0" dirty="0">
          <a:solidFill>
            <a:schemeClr val="tx1"/>
          </a:solidFill>
          <a:latin typeface="+mj-lt"/>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4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5" name="Slide number">
            <a:extLst>
              <a:ext uri="{FF2B5EF4-FFF2-40B4-BE49-F238E27FC236}">
                <a16:creationId xmlns:a16="http://schemas.microsoft.com/office/drawing/2014/main" id="{C547A21D-2A8F-FEFE-660B-5ECF70D43F4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12" name="Footer Placeholder 4">
            <a:extLst>
              <a:ext uri="{FF2B5EF4-FFF2-40B4-BE49-F238E27FC236}">
                <a16:creationId xmlns:a16="http://schemas.microsoft.com/office/drawing/2014/main" id="{139EFD31-F99D-6DAD-477F-89FB8BD32F2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a16="http://schemas.microsoft.com/office/drawing/2014/main" id="{F25938C5-1370-BE88-33C8-1B7269A32C46}"/>
              </a:ext>
            </a:extLst>
          </p:cNvPr>
          <p:cNvPicPr>
            <a:picLocks noChangeAspect="1"/>
          </p:cNvPicPr>
          <p:nvPr userDrawn="1"/>
        </p:nvPicPr>
        <p:blipFill>
          <a:blip r:embed="rId4"/>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9" r:id="rId1"/>
    <p:sldLayoutId id="2147483686" r:id="rId2"/>
  </p:sldLayoutIdLst>
  <p:hf sldNum="0" hdr="0" dt="0"/>
  <p:txStyles>
    <p:titleStyle>
      <a:lvl1pPr algn="l" defTabSz="914400" rtl="0" eaLnBrk="1" latinLnBrk="0" hangingPunct="1">
        <a:lnSpc>
          <a:spcPct val="90000"/>
        </a:lnSpc>
        <a:spcBef>
          <a:spcPct val="0"/>
        </a:spcBef>
        <a:buNone/>
        <a:defRPr sz="55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13"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ran820416@gmail.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D7B18E-CC5D-5DB8-B564-D5EB3B758A2E}"/>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15" name="Title 14">
            <a:extLst>
              <a:ext uri="{FF2B5EF4-FFF2-40B4-BE49-F238E27FC236}">
                <a16:creationId xmlns:a16="http://schemas.microsoft.com/office/drawing/2014/main" id="{B97FA8D2-7D6C-E448-90D2-6EC396E2BB5C}"/>
              </a:ext>
            </a:extLst>
          </p:cNvPr>
          <p:cNvSpPr>
            <a:spLocks noGrp="1"/>
          </p:cNvSpPr>
          <p:nvPr>
            <p:ph type="title"/>
          </p:nvPr>
        </p:nvSpPr>
        <p:spPr>
          <a:xfrm>
            <a:off x="694944" y="629920"/>
            <a:ext cx="10811256" cy="513080"/>
          </a:xfrm>
        </p:spPr>
        <p:txBody>
          <a:bodyPr/>
          <a:lstStyle/>
          <a:p>
            <a:pPr algn="ctr"/>
            <a:r>
              <a:rPr lang="en-IN" dirty="0"/>
              <a:t>Aerospace Hackathon</a:t>
            </a:r>
            <a:br>
              <a:rPr lang="en-IN" dirty="0"/>
            </a:br>
            <a:br>
              <a:rPr lang="en-IN" dirty="0"/>
            </a:br>
            <a:r>
              <a:rPr lang="en-IN" dirty="0"/>
              <a:t>Design Dexterity Challenge – Hackathon</a:t>
            </a:r>
          </a:p>
        </p:txBody>
      </p:sp>
      <p:cxnSp>
        <p:nvCxnSpPr>
          <p:cNvPr id="17" name="Straight Connector 16">
            <a:extLst>
              <a:ext uri="{FF2B5EF4-FFF2-40B4-BE49-F238E27FC236}">
                <a16:creationId xmlns:a16="http://schemas.microsoft.com/office/drawing/2014/main" id="{A20BE449-FBA8-F4A9-FAFC-27ABB8B39EF9}"/>
              </a:ext>
            </a:extLst>
          </p:cNvPr>
          <p:cNvCxnSpPr>
            <a:cxnSpLocks/>
          </p:cNvCxnSpPr>
          <p:nvPr/>
        </p:nvCxnSpPr>
        <p:spPr>
          <a:xfrm>
            <a:off x="1320800" y="2326640"/>
            <a:ext cx="9509760" cy="0"/>
          </a:xfrm>
          <a:prstGeom prst="line">
            <a:avLst/>
          </a:prstGeom>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2AB9E148-A3BB-79C5-03E5-F5BB504B2AF6}"/>
              </a:ext>
            </a:extLst>
          </p:cNvPr>
          <p:cNvSpPr/>
          <p:nvPr/>
        </p:nvSpPr>
        <p:spPr>
          <a:xfrm>
            <a:off x="1320800" y="2926102"/>
            <a:ext cx="7548043" cy="2862322"/>
          </a:xfrm>
          <a:prstGeom prst="rect">
            <a:avLst/>
          </a:prstGeom>
          <a:noFill/>
        </p:spPr>
        <p:txBody>
          <a:bodyPr wrap="squar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Name  :- </a:t>
            </a:r>
            <a:r>
              <a:rPr lang="en-US" sz="2000" dirty="0">
                <a:ln w="0"/>
                <a:effectLst>
                  <a:outerShdw blurRad="38100" dist="19050" dir="2700000" algn="tl" rotWithShape="0">
                    <a:schemeClr val="dk1">
                      <a:alpha val="40000"/>
                    </a:schemeClr>
                  </a:outerShdw>
                </a:effectLst>
              </a:rPr>
              <a:t>K</a:t>
            </a:r>
            <a:r>
              <a:rPr lang="en-US" sz="2000" b="0" cap="none" spc="0" dirty="0">
                <a:ln w="0"/>
                <a:solidFill>
                  <a:schemeClr val="tx1"/>
                </a:solidFill>
                <a:effectLst>
                  <a:outerShdw blurRad="38100" dist="19050" dir="2700000" algn="tl" rotWithShape="0">
                    <a:schemeClr val="dk1">
                      <a:alpha val="40000"/>
                    </a:schemeClr>
                  </a:outerShdw>
                </a:effectLst>
              </a:rPr>
              <a:t>aran N</a:t>
            </a:r>
          </a:p>
          <a:p>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College :- PES University</a:t>
            </a:r>
            <a:endParaRPr lang="en-US" sz="2000" b="0" cap="none" spc="0" dirty="0">
              <a:ln w="0"/>
              <a:solidFill>
                <a:schemeClr val="tx1"/>
              </a:solidFill>
              <a:effectLst>
                <a:outerShdw blurRad="38100" dist="19050" dir="2700000" algn="tl" rotWithShape="0">
                  <a:schemeClr val="dk1">
                    <a:alpha val="40000"/>
                  </a:schemeClr>
                </a:outerShdw>
              </a:effectLst>
            </a:endParaRPr>
          </a:p>
          <a:p>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Model   :- Rubik’s Cube Solver</a:t>
            </a:r>
            <a:endParaRPr lang="en-US" sz="2000" b="0" cap="none" spc="0" dirty="0">
              <a:ln w="0"/>
              <a:solidFill>
                <a:schemeClr val="tx1"/>
              </a:solidFill>
              <a:effectLst>
                <a:outerShdw blurRad="38100" dist="19050" dir="2700000" algn="tl" rotWithShape="0">
                  <a:schemeClr val="dk1">
                    <a:alpha val="40000"/>
                  </a:schemeClr>
                </a:outerShdw>
              </a:effectLst>
            </a:endParaRPr>
          </a:p>
          <a:p>
            <a:endParaRPr lang="en-US" sz="2000" dirty="0">
              <a:ln w="0"/>
              <a:effectLst>
                <a:outerShdw blurRad="38100" dist="19050" dir="2700000" algn="tl" rotWithShape="0">
                  <a:schemeClr val="dk1">
                    <a:alpha val="40000"/>
                  </a:schemeClr>
                </a:outerShdw>
              </a:effectLst>
            </a:endParaRPr>
          </a:p>
          <a:p>
            <a:r>
              <a:rPr lang="en-US" sz="2000" dirty="0">
                <a:ln w="0"/>
                <a:effectLst>
                  <a:outerShdw blurRad="38100" dist="19050" dir="2700000" algn="tl" rotWithShape="0">
                    <a:schemeClr val="dk1">
                      <a:alpha val="40000"/>
                    </a:schemeClr>
                  </a:outerShdw>
                </a:effectLst>
              </a:rPr>
              <a:t>E-mail  :-  </a:t>
            </a:r>
            <a:r>
              <a:rPr lang="en-US" sz="2000" dirty="0">
                <a:ln w="0"/>
                <a:effectLst>
                  <a:outerShdw blurRad="38100" dist="19050" dir="2700000" algn="tl" rotWithShape="0">
                    <a:schemeClr val="dk1">
                      <a:alpha val="40000"/>
                    </a:schemeClr>
                  </a:outerShdw>
                </a:effectLst>
                <a:hlinkClick r:id="rId2"/>
              </a:rPr>
              <a:t>karan820416@gmail.com</a:t>
            </a:r>
            <a:r>
              <a:rPr lang="en-US" sz="2000" dirty="0">
                <a:ln w="0"/>
                <a:effectLst>
                  <a:outerShdw blurRad="38100" dist="19050" dir="2700000" algn="tl" rotWithShape="0">
                    <a:schemeClr val="dk1">
                      <a:alpha val="40000"/>
                    </a:schemeClr>
                  </a:outerShdw>
                </a:effectLst>
              </a:rPr>
              <a:t> </a:t>
            </a:r>
          </a:p>
          <a:p>
            <a:endParaRPr lang="en-US" sz="2000" b="0" cap="none" spc="0" dirty="0">
              <a:ln w="0"/>
              <a:solidFill>
                <a:schemeClr val="tx1"/>
              </a:solidFill>
              <a:effectLst>
                <a:outerShdw blurRad="38100" dist="19050" dir="2700000" algn="tl" rotWithShape="0">
                  <a:schemeClr val="dk1">
                    <a:alpha val="40000"/>
                  </a:schemeClr>
                </a:outerShdw>
              </a:effectLst>
            </a:endParaRPr>
          </a:p>
          <a:p>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75119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6E237-60AC-F5FB-A1F6-5660FE92F237}"/>
              </a:ext>
            </a:extLst>
          </p:cNvPr>
          <p:cNvSpPr>
            <a:spLocks noGrp="1"/>
          </p:cNvSpPr>
          <p:nvPr>
            <p:ph type="title"/>
          </p:nvPr>
        </p:nvSpPr>
        <p:spPr>
          <a:xfrm>
            <a:off x="694944" y="497842"/>
            <a:ext cx="10811256" cy="645158"/>
          </a:xfrm>
        </p:spPr>
        <p:txBody>
          <a:bodyPr/>
          <a:lstStyle/>
          <a:p>
            <a:pPr algn="ctr"/>
            <a:r>
              <a:rPr lang="en-IN" dirty="0"/>
              <a:t>Abstract / Problem Statement</a:t>
            </a:r>
          </a:p>
        </p:txBody>
      </p:sp>
      <p:sp>
        <p:nvSpPr>
          <p:cNvPr id="3" name="Footer Placeholder 2">
            <a:extLst>
              <a:ext uri="{FF2B5EF4-FFF2-40B4-BE49-F238E27FC236}">
                <a16:creationId xmlns:a16="http://schemas.microsoft.com/office/drawing/2014/main" id="{0A1A43B3-9E2B-452D-A38D-2D20FA01049A}"/>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cxnSp>
        <p:nvCxnSpPr>
          <p:cNvPr id="5" name="Straight Connector 4">
            <a:extLst>
              <a:ext uri="{FF2B5EF4-FFF2-40B4-BE49-F238E27FC236}">
                <a16:creationId xmlns:a16="http://schemas.microsoft.com/office/drawing/2014/main" id="{DD6AF268-30C4-E56A-4D51-ECD60B386AF0}"/>
              </a:ext>
            </a:extLst>
          </p:cNvPr>
          <p:cNvCxnSpPr>
            <a:cxnSpLocks/>
          </p:cNvCxnSpPr>
          <p:nvPr/>
        </p:nvCxnSpPr>
        <p:spPr>
          <a:xfrm>
            <a:off x="690372" y="1251714"/>
            <a:ext cx="10811256" cy="0"/>
          </a:xfrm>
          <a:prstGeom prst="line">
            <a:avLst/>
          </a:prstGeom>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E0E8CC99-0F6B-2A44-C308-4344F41BC5DF}"/>
              </a:ext>
            </a:extLst>
          </p:cNvPr>
          <p:cNvSpPr/>
          <p:nvPr/>
        </p:nvSpPr>
        <p:spPr>
          <a:xfrm>
            <a:off x="690372" y="1778005"/>
            <a:ext cx="10811256" cy="4031873"/>
          </a:xfrm>
          <a:prstGeom prst="rect">
            <a:avLst/>
          </a:prstGeom>
          <a:noFill/>
        </p:spPr>
        <p:txBody>
          <a:bodyPr wrap="square" lIns="91440" tIns="45720" rIns="91440" bIns="45720">
            <a:spAutoFit/>
          </a:bodyPr>
          <a:lstStyle/>
          <a:p>
            <a:r>
              <a:rPr lang="en-IN" sz="2000" b="1" dirty="0"/>
              <a:t>Abstract :-</a:t>
            </a:r>
          </a:p>
          <a:p>
            <a:endParaRPr lang="en-IN" sz="2400" b="0" cap="none" spc="0" dirty="0">
              <a:ln w="0"/>
              <a:solidFill>
                <a:schemeClr val="tx1"/>
              </a:solidFill>
              <a:effectLst>
                <a:outerShdw blurRad="38100" dist="19050" dir="2700000" algn="tl" rotWithShape="0">
                  <a:schemeClr val="dk1">
                    <a:alpha val="40000"/>
                  </a:schemeClr>
                </a:outerShdw>
              </a:effectLst>
            </a:endParaRPr>
          </a:p>
          <a:p>
            <a:r>
              <a:rPr lang="en-US" sz="1600" dirty="0"/>
              <a:t>The task is to develop a program that solves a standard 3x3 Rubik’s Cube from any scrambled configuration using real-world valid moves. The project focuses on simulating the solving logic, building a rotation engine, and visualizing the cube in 3D. The solution uses state prediction and optimal move computation to mimic human solving strategies algorithmically.</a:t>
            </a:r>
          </a:p>
          <a:p>
            <a:endParaRPr lang="en-US" sz="1600" b="0" cap="none" spc="0" dirty="0">
              <a:ln w="0"/>
              <a:solidFill>
                <a:schemeClr val="tx1"/>
              </a:solidFill>
              <a:effectLst>
                <a:outerShdw blurRad="38100" dist="19050" dir="2700000" algn="tl" rotWithShape="0">
                  <a:schemeClr val="dk1">
                    <a:alpha val="40000"/>
                  </a:schemeClr>
                </a:outerShdw>
              </a:effectLst>
            </a:endParaRPr>
          </a:p>
          <a:p>
            <a:endParaRPr lang="en-US" sz="1600" dirty="0">
              <a:ln w="0"/>
              <a:effectLst>
                <a:outerShdw blurRad="38100" dist="19050" dir="2700000" algn="tl" rotWithShape="0">
                  <a:schemeClr val="dk1">
                    <a:alpha val="40000"/>
                  </a:schemeClr>
                </a:outerShdw>
              </a:effectLst>
            </a:endParaRPr>
          </a:p>
          <a:p>
            <a:r>
              <a:rPr lang="en-US" sz="2000" b="1" dirty="0"/>
              <a:t>Problem Statement :- </a:t>
            </a:r>
          </a:p>
          <a:p>
            <a:endParaRPr lang="en-US" sz="1600" b="1" dirty="0"/>
          </a:p>
          <a:p>
            <a:r>
              <a:rPr lang="en-US" sz="1600" dirty="0"/>
              <a:t>The challenge is to build a system that can solve any scrambled 3x3 Rubik’s Cube using only real-world valid moves. The solution must simulate the step-by-step process of solving the cube visually, accurately update its internal state with every move, and compute an optimal set of rotations required to reach the solved state from any given configuration.</a:t>
            </a:r>
          </a:p>
          <a:p>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653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7673-4EB3-0C92-A1A0-03D8B411F390}"/>
              </a:ext>
            </a:extLst>
          </p:cNvPr>
          <p:cNvSpPr>
            <a:spLocks noGrp="1"/>
          </p:cNvSpPr>
          <p:nvPr>
            <p:ph type="title"/>
          </p:nvPr>
        </p:nvSpPr>
        <p:spPr>
          <a:xfrm>
            <a:off x="694944" y="609600"/>
            <a:ext cx="10811256" cy="533400"/>
          </a:xfrm>
        </p:spPr>
        <p:txBody>
          <a:bodyPr/>
          <a:lstStyle/>
          <a:p>
            <a:pPr algn="ctr"/>
            <a:r>
              <a:rPr lang="en-US" dirty="0"/>
              <a:t>The Engine Behind the Magic :- </a:t>
            </a:r>
            <a:endParaRPr lang="en-IN" dirty="0"/>
          </a:p>
        </p:txBody>
      </p:sp>
      <p:sp>
        <p:nvSpPr>
          <p:cNvPr id="3" name="Footer Placeholder 2">
            <a:extLst>
              <a:ext uri="{FF2B5EF4-FFF2-40B4-BE49-F238E27FC236}">
                <a16:creationId xmlns:a16="http://schemas.microsoft.com/office/drawing/2014/main" id="{933C2AFD-83D8-4280-7CA2-C9904D03A4E0}"/>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cxnSp>
        <p:nvCxnSpPr>
          <p:cNvPr id="4" name="Straight Connector 3">
            <a:extLst>
              <a:ext uri="{FF2B5EF4-FFF2-40B4-BE49-F238E27FC236}">
                <a16:creationId xmlns:a16="http://schemas.microsoft.com/office/drawing/2014/main" id="{84FD9A8B-A491-0A68-10C8-BFE0A6EDC55F}"/>
              </a:ext>
            </a:extLst>
          </p:cNvPr>
          <p:cNvCxnSpPr>
            <a:cxnSpLocks/>
          </p:cNvCxnSpPr>
          <p:nvPr/>
        </p:nvCxnSpPr>
        <p:spPr>
          <a:xfrm>
            <a:off x="690372" y="1251714"/>
            <a:ext cx="10811256" cy="0"/>
          </a:xfrm>
          <a:prstGeom prst="line">
            <a:avLst/>
          </a:prstGeom>
        </p:spPr>
        <p:style>
          <a:lnRef idx="2">
            <a:schemeClr val="dk1"/>
          </a:lnRef>
          <a:fillRef idx="0">
            <a:schemeClr val="dk1"/>
          </a:fillRef>
          <a:effectRef idx="1">
            <a:schemeClr val="dk1"/>
          </a:effectRef>
          <a:fontRef idx="minor">
            <a:schemeClr val="tx1"/>
          </a:fontRef>
        </p:style>
      </p:cxnSp>
      <p:sp>
        <p:nvSpPr>
          <p:cNvPr id="5" name="Rectangle: Rounded Corners 4">
            <a:extLst>
              <a:ext uri="{FF2B5EF4-FFF2-40B4-BE49-F238E27FC236}">
                <a16:creationId xmlns:a16="http://schemas.microsoft.com/office/drawing/2014/main" id="{62493A58-D4B8-B58B-EC75-A5F06CFFC49F}"/>
              </a:ext>
            </a:extLst>
          </p:cNvPr>
          <p:cNvSpPr/>
          <p:nvPr/>
        </p:nvSpPr>
        <p:spPr>
          <a:xfrm>
            <a:off x="762000" y="1605280"/>
            <a:ext cx="10739628" cy="4399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A Step-by-Step Breakdown of Rubik’s Cube Solving System :- </a:t>
            </a:r>
          </a:p>
          <a:p>
            <a:endParaRPr lang="en-US" b="1" dirty="0"/>
          </a:p>
          <a:p>
            <a:endParaRPr lang="en-US" b="1" dirty="0"/>
          </a:p>
          <a:p>
            <a:pPr marL="342900" indent="-342900">
              <a:buFont typeface="Wingdings" panose="05000000000000000000" pitchFamily="2" charset="2"/>
              <a:buChar char="Ø"/>
            </a:pPr>
            <a:r>
              <a:rPr lang="en-US" sz="1600" b="1" dirty="0"/>
              <a:t>3D Initialization</a:t>
            </a:r>
            <a:r>
              <a:rPr lang="en-US" sz="1600" dirty="0"/>
              <a:t> of Cube (</a:t>
            </a:r>
            <a:r>
              <a:rPr lang="en-US" sz="1600" dirty="0" err="1"/>
              <a:t>VPython</a:t>
            </a:r>
            <a:r>
              <a:rPr lang="en-US" sz="1600" dirty="0"/>
              <a:t> engine)</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b="1" dirty="0"/>
              <a:t>Face Color Mapping</a:t>
            </a:r>
            <a:r>
              <a:rPr lang="en-US" sz="1600" dirty="0"/>
              <a:t> via </a:t>
            </a:r>
            <a:r>
              <a:rPr lang="en-US" sz="1600" dirty="0" err="1"/>
              <a:t>cubelet</a:t>
            </a:r>
            <a:r>
              <a:rPr lang="en-US" sz="1600" dirty="0"/>
              <a:t> proximity + RGB</a:t>
            </a:r>
          </a:p>
          <a:p>
            <a:pPr marL="342900" indent="-342900">
              <a:buFont typeface="Wingdings" panose="05000000000000000000" pitchFamily="2" charset="2"/>
              <a:buChar char="Ø"/>
            </a:pPr>
            <a:endParaRPr lang="en-US" sz="1600" b="1" dirty="0"/>
          </a:p>
          <a:p>
            <a:pPr marL="342900" indent="-342900">
              <a:buFont typeface="Wingdings" panose="05000000000000000000" pitchFamily="2" charset="2"/>
              <a:buChar char="Ø"/>
            </a:pPr>
            <a:r>
              <a:rPr lang="en-US" sz="1600" b="1" dirty="0"/>
              <a:t>State Extraction</a:t>
            </a:r>
            <a:r>
              <a:rPr lang="en-US" sz="1600" dirty="0"/>
              <a:t> into 54-char string</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b="1" dirty="0"/>
              <a:t>Kociemba Algorithm</a:t>
            </a:r>
            <a:r>
              <a:rPr lang="en-US" sz="1600" dirty="0"/>
              <a:t> computes shortest move sequence</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b="1" dirty="0"/>
              <a:t>Move Engine</a:t>
            </a:r>
            <a:r>
              <a:rPr lang="en-US" sz="1600" dirty="0"/>
              <a:t> simulates valid face rotations</a:t>
            </a:r>
          </a:p>
          <a:p>
            <a:pPr marL="342900" indent="-342900">
              <a:buFont typeface="Wingdings" panose="05000000000000000000" pitchFamily="2" charset="2"/>
              <a:buChar char="Ø"/>
            </a:pPr>
            <a:endParaRPr lang="en-US" sz="1600" b="1" dirty="0"/>
          </a:p>
          <a:p>
            <a:pPr marL="342900" indent="-342900">
              <a:buFont typeface="Wingdings" panose="05000000000000000000" pitchFamily="2" charset="2"/>
              <a:buChar char="Ø"/>
            </a:pPr>
            <a:r>
              <a:rPr lang="en-US" sz="1600" b="1" dirty="0"/>
              <a:t>Auto Solver</a:t>
            </a:r>
            <a:r>
              <a:rPr lang="en-US" sz="1600" dirty="0"/>
              <a:t> runs the sequence visually on the 3D model</a:t>
            </a:r>
            <a:endParaRPr lang="en-US" sz="1600" b="1" dirty="0"/>
          </a:p>
        </p:txBody>
      </p:sp>
    </p:spTree>
    <p:extLst>
      <p:ext uri="{BB962C8B-B14F-4D97-AF65-F5344CB8AC3E}">
        <p14:creationId xmlns:p14="http://schemas.microsoft.com/office/powerpoint/2010/main" val="260414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1E9A-AF92-11E0-F80B-9B39D104CFB1}"/>
              </a:ext>
            </a:extLst>
          </p:cNvPr>
          <p:cNvSpPr>
            <a:spLocks noGrp="1"/>
          </p:cNvSpPr>
          <p:nvPr>
            <p:ph type="title"/>
          </p:nvPr>
        </p:nvSpPr>
        <p:spPr>
          <a:xfrm>
            <a:off x="694944" y="518160"/>
            <a:ext cx="10811256" cy="624840"/>
          </a:xfrm>
        </p:spPr>
        <p:txBody>
          <a:bodyPr/>
          <a:lstStyle/>
          <a:p>
            <a:pPr algn="ctr"/>
            <a:r>
              <a:rPr lang="en-IN" dirty="0"/>
              <a:t>Data Structures &amp; Complexity</a:t>
            </a:r>
          </a:p>
        </p:txBody>
      </p:sp>
      <p:sp>
        <p:nvSpPr>
          <p:cNvPr id="3" name="Footer Placeholder 2">
            <a:extLst>
              <a:ext uri="{FF2B5EF4-FFF2-40B4-BE49-F238E27FC236}">
                <a16:creationId xmlns:a16="http://schemas.microsoft.com/office/drawing/2014/main" id="{64177BC6-6246-8E07-F3B0-63E43D0C7AFA}"/>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cxnSp>
        <p:nvCxnSpPr>
          <p:cNvPr id="4" name="Straight Connector 3">
            <a:extLst>
              <a:ext uri="{FF2B5EF4-FFF2-40B4-BE49-F238E27FC236}">
                <a16:creationId xmlns:a16="http://schemas.microsoft.com/office/drawing/2014/main" id="{F0FA8C60-88D5-4016-0FA1-F0E4A64AC4A7}"/>
              </a:ext>
            </a:extLst>
          </p:cNvPr>
          <p:cNvCxnSpPr>
            <a:cxnSpLocks/>
          </p:cNvCxnSpPr>
          <p:nvPr/>
        </p:nvCxnSpPr>
        <p:spPr>
          <a:xfrm>
            <a:off x="690372" y="1251714"/>
            <a:ext cx="10811256" cy="0"/>
          </a:xfrm>
          <a:prstGeom prst="line">
            <a:avLst/>
          </a:prstGeom>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4C9E3AA0-A8A7-B8EF-3CB4-15D6E4CC3315}"/>
              </a:ext>
            </a:extLst>
          </p:cNvPr>
          <p:cNvSpPr/>
          <p:nvPr/>
        </p:nvSpPr>
        <p:spPr>
          <a:xfrm>
            <a:off x="690372" y="1335122"/>
            <a:ext cx="5527548" cy="48809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b="1" dirty="0"/>
          </a:p>
          <a:p>
            <a:endParaRPr lang="en-IN" b="1" dirty="0"/>
          </a:p>
          <a:p>
            <a:endParaRPr lang="en-IN" b="1" dirty="0"/>
          </a:p>
          <a:p>
            <a:endParaRPr lang="en-IN" b="1" dirty="0"/>
          </a:p>
          <a:p>
            <a:r>
              <a:rPr lang="en-IN" b="1" dirty="0"/>
              <a:t>Data Structures Used :-</a:t>
            </a:r>
          </a:p>
          <a:p>
            <a:endParaRPr lang="en-IN" sz="1400" dirty="0"/>
          </a:p>
          <a:p>
            <a:pPr marL="285750" indent="-285750">
              <a:buFont typeface="Wingdings" panose="05000000000000000000" pitchFamily="2" charset="2"/>
              <a:buChar char="§"/>
            </a:pPr>
            <a:r>
              <a:rPr lang="en-IN" sz="1400" b="1" dirty="0"/>
              <a:t>List</a:t>
            </a:r>
            <a:r>
              <a:rPr lang="en-IN" sz="1400" dirty="0"/>
              <a:t> :- </a:t>
            </a:r>
            <a:r>
              <a:rPr lang="en-US" sz="1400" dirty="0"/>
              <a:t>To store tile positions and cube state</a:t>
            </a:r>
          </a:p>
          <a:p>
            <a:pPr marL="285750" indent="-285750">
              <a:buFont typeface="Wingdings" panose="05000000000000000000" pitchFamily="2" charset="2"/>
              <a:buChar char="§"/>
            </a:pPr>
            <a:endParaRPr lang="en-IN" sz="1400" dirty="0"/>
          </a:p>
          <a:p>
            <a:pPr marL="285750" indent="-285750">
              <a:buFont typeface="Wingdings" panose="05000000000000000000" pitchFamily="2" charset="2"/>
              <a:buChar char="§"/>
            </a:pPr>
            <a:r>
              <a:rPr lang="en-IN" sz="1400" b="1" dirty="0"/>
              <a:t>Set </a:t>
            </a:r>
            <a:r>
              <a:rPr lang="en-IN" sz="1400" dirty="0"/>
              <a:t>:- </a:t>
            </a:r>
            <a:r>
              <a:rPr lang="en-US" sz="1400" dirty="0"/>
              <a:t>To track which tiles, belong to each face</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IN" sz="1400" b="1" dirty="0"/>
              <a:t>Queue/List </a:t>
            </a:r>
            <a:r>
              <a:rPr lang="en-IN" sz="1400" dirty="0"/>
              <a:t>:- For move sequence (</a:t>
            </a:r>
            <a:r>
              <a:rPr lang="en-IN" sz="1400" dirty="0" err="1"/>
              <a:t>self.moves</a:t>
            </a:r>
            <a:r>
              <a:rPr lang="en-IN" sz="1400" dirty="0"/>
              <a:t>)</a:t>
            </a:r>
          </a:p>
          <a:p>
            <a:pPr marL="285750" indent="-285750">
              <a:buFont typeface="Wingdings" panose="05000000000000000000" pitchFamily="2" charset="2"/>
              <a:buChar char="§"/>
            </a:pPr>
            <a:endParaRPr lang="en-IN" sz="1400" dirty="0"/>
          </a:p>
          <a:p>
            <a:pPr marL="285750" indent="-285750">
              <a:buFont typeface="Wingdings" panose="05000000000000000000" pitchFamily="2" charset="2"/>
              <a:buChar char="§"/>
            </a:pPr>
            <a:r>
              <a:rPr lang="en-IN" sz="1400" b="1" dirty="0"/>
              <a:t>Strings</a:t>
            </a:r>
            <a:r>
              <a:rPr lang="en-IN" sz="1400" dirty="0"/>
              <a:t> :- </a:t>
            </a:r>
            <a:r>
              <a:rPr lang="en-US" sz="1400" dirty="0"/>
              <a:t>For face encoding compatible with Kociemba</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r>
              <a:rPr lang="en-IN" sz="1400" b="1" dirty="0" err="1"/>
              <a:t>VPython.box</a:t>
            </a:r>
            <a:r>
              <a:rPr lang="en-IN" sz="1400" b="1" dirty="0"/>
              <a:t> </a:t>
            </a:r>
            <a:r>
              <a:rPr lang="en-IN" sz="1400" dirty="0"/>
              <a:t>:- For 3D </a:t>
            </a:r>
            <a:r>
              <a:rPr lang="en-IN" sz="1400" dirty="0" err="1"/>
              <a:t>cubelets</a:t>
            </a:r>
            <a:endParaRPr lang="en-IN" sz="1400" dirty="0"/>
          </a:p>
          <a:p>
            <a:pPr marL="285750" indent="-285750">
              <a:buFont typeface="Wingdings" panose="05000000000000000000" pitchFamily="2" charset="2"/>
              <a:buChar char="§"/>
            </a:pPr>
            <a:endParaRPr lang="en-IN" sz="1400" dirty="0"/>
          </a:p>
          <a:p>
            <a:pPr marL="285750" indent="-285750">
              <a:buFont typeface="Wingdings" panose="05000000000000000000" pitchFamily="2" charset="2"/>
              <a:buChar char="§"/>
            </a:pPr>
            <a:r>
              <a:rPr lang="en-IN" sz="1400" b="1" dirty="0"/>
              <a:t>Dictionary</a:t>
            </a:r>
            <a:r>
              <a:rPr lang="en-IN" sz="1400" dirty="0"/>
              <a:t> :- For face tile categorization (</a:t>
            </a:r>
            <a:r>
              <a:rPr lang="en-IN" sz="1400" dirty="0" err="1"/>
              <a:t>self.positions</a:t>
            </a:r>
            <a:r>
              <a:rPr lang="en-IN" sz="1400" dirty="0"/>
              <a:t>)</a:t>
            </a:r>
          </a:p>
          <a:p>
            <a:endParaRPr lang="en-IN" dirty="0"/>
          </a:p>
          <a:p>
            <a:endParaRPr lang="en-IN" dirty="0"/>
          </a:p>
          <a:p>
            <a:endParaRPr lang="en-IN" dirty="0"/>
          </a:p>
          <a:p>
            <a:pPr algn="ctr"/>
            <a:endParaRPr lang="en-IN" dirty="0"/>
          </a:p>
        </p:txBody>
      </p:sp>
      <p:sp>
        <p:nvSpPr>
          <p:cNvPr id="30" name="Rectangle 29">
            <a:extLst>
              <a:ext uri="{FF2B5EF4-FFF2-40B4-BE49-F238E27FC236}">
                <a16:creationId xmlns:a16="http://schemas.microsoft.com/office/drawing/2014/main" id="{584D9EE5-DBA9-F244-1801-18D142C40413}"/>
              </a:ext>
            </a:extLst>
          </p:cNvPr>
          <p:cNvSpPr/>
          <p:nvPr/>
        </p:nvSpPr>
        <p:spPr>
          <a:xfrm>
            <a:off x="6217920" y="1329122"/>
            <a:ext cx="5283708" cy="4886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Time &amp; Space Complexity :-</a:t>
            </a:r>
          </a:p>
          <a:p>
            <a:endParaRPr lang="en-IN" b="1" dirty="0"/>
          </a:p>
          <a:p>
            <a:pPr marL="285750" indent="-285750">
              <a:buFont typeface="Arial" panose="020B0604020202020204" pitchFamily="34" charset="0"/>
              <a:buChar char="•"/>
            </a:pPr>
            <a:r>
              <a:rPr lang="en-US" sz="1400" b="1" dirty="0"/>
              <a:t>State Decoding </a:t>
            </a:r>
            <a:r>
              <a:rPr lang="en-US" sz="1400" dirty="0"/>
              <a:t>:- O(n) → Tile scanning &amp; color detection</a:t>
            </a:r>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Solving (Kociemba) </a:t>
            </a:r>
            <a:r>
              <a:rPr lang="en-US" sz="1400" dirty="0"/>
              <a:t>:- O(1) → Instant solution from state </a:t>
            </a:r>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US" sz="1400" b="1" dirty="0"/>
              <a:t>Move Simulation </a:t>
            </a:r>
            <a:r>
              <a:rPr lang="en-US" sz="1400" dirty="0"/>
              <a:t>:- O(m) → Where </a:t>
            </a:r>
            <a:r>
              <a:rPr lang="en-US" sz="1400" i="1" dirty="0"/>
              <a:t>m</a:t>
            </a:r>
            <a:r>
              <a:rPr lang="en-US" sz="1400" dirty="0"/>
              <a:t> is number of moves </a:t>
            </a:r>
          </a:p>
          <a:p>
            <a:pPr marL="285750" indent="-285750">
              <a:buFont typeface="Arial" panose="020B0604020202020204" pitchFamily="34" charset="0"/>
              <a:buChar char="•"/>
            </a:pPr>
            <a:endParaRPr lang="en-US" sz="1400" b="1" dirty="0"/>
          </a:p>
          <a:p>
            <a:pPr marL="285750" indent="-285750">
              <a:buFont typeface="Arial" panose="020B0604020202020204" pitchFamily="34" charset="0"/>
              <a:buChar char="•"/>
            </a:pPr>
            <a:r>
              <a:rPr lang="en-IN" sz="1400" b="1" dirty="0"/>
              <a:t>Space Complexity </a:t>
            </a:r>
            <a:r>
              <a:rPr lang="en-IN" sz="1400" dirty="0"/>
              <a:t>:- O(n) → For cube state + elements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b="1" dirty="0"/>
              <a:t>Overall Time Complexity :-</a:t>
            </a:r>
            <a:r>
              <a:rPr lang="en-IN" sz="1400" dirty="0"/>
              <a:t> O(n + m)</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b="1" dirty="0"/>
              <a:t>Overall Space Complexity :- </a:t>
            </a:r>
            <a:r>
              <a:rPr lang="en-IN" sz="1400" dirty="0"/>
              <a:t>O(n)</a:t>
            </a:r>
            <a:endParaRPr lang="en-US" sz="1400" dirty="0"/>
          </a:p>
        </p:txBody>
      </p:sp>
    </p:spTree>
    <p:extLst>
      <p:ext uri="{BB962C8B-B14F-4D97-AF65-F5344CB8AC3E}">
        <p14:creationId xmlns:p14="http://schemas.microsoft.com/office/powerpoint/2010/main" val="16450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45FA-0E2F-0AC2-1FAB-17405DFCAF97}"/>
              </a:ext>
            </a:extLst>
          </p:cNvPr>
          <p:cNvSpPr>
            <a:spLocks noGrp="1"/>
          </p:cNvSpPr>
          <p:nvPr>
            <p:ph type="title"/>
          </p:nvPr>
        </p:nvSpPr>
        <p:spPr>
          <a:xfrm>
            <a:off x="694944" y="548640"/>
            <a:ext cx="10811256" cy="594360"/>
          </a:xfrm>
        </p:spPr>
        <p:txBody>
          <a:bodyPr/>
          <a:lstStyle/>
          <a:p>
            <a:pPr algn="ctr"/>
            <a:r>
              <a:rPr lang="en-IN" dirty="0"/>
              <a:t>Challenges Faced  :-</a:t>
            </a:r>
          </a:p>
        </p:txBody>
      </p:sp>
      <p:sp>
        <p:nvSpPr>
          <p:cNvPr id="3" name="Footer Placeholder 2">
            <a:extLst>
              <a:ext uri="{FF2B5EF4-FFF2-40B4-BE49-F238E27FC236}">
                <a16:creationId xmlns:a16="http://schemas.microsoft.com/office/drawing/2014/main" id="{311FD4A3-ADB5-843F-C06D-04582004962B}"/>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cxnSp>
        <p:nvCxnSpPr>
          <p:cNvPr id="4" name="Straight Connector 3">
            <a:extLst>
              <a:ext uri="{FF2B5EF4-FFF2-40B4-BE49-F238E27FC236}">
                <a16:creationId xmlns:a16="http://schemas.microsoft.com/office/drawing/2014/main" id="{4C36AD8F-5BAC-48F3-2B69-572019195246}"/>
              </a:ext>
            </a:extLst>
          </p:cNvPr>
          <p:cNvCxnSpPr>
            <a:cxnSpLocks/>
          </p:cNvCxnSpPr>
          <p:nvPr/>
        </p:nvCxnSpPr>
        <p:spPr>
          <a:xfrm>
            <a:off x="690372" y="1251714"/>
            <a:ext cx="10811256" cy="0"/>
          </a:xfrm>
          <a:prstGeom prst="line">
            <a:avLst/>
          </a:prstGeom>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A3636161-BA80-68F6-2AD4-B04C74394411}"/>
              </a:ext>
            </a:extLst>
          </p:cNvPr>
          <p:cNvSpPr/>
          <p:nvPr/>
        </p:nvSpPr>
        <p:spPr>
          <a:xfrm>
            <a:off x="690372" y="1656084"/>
            <a:ext cx="10556748" cy="3708708"/>
          </a:xfrm>
          <a:prstGeom prst="rect">
            <a:avLst/>
          </a:prstGeom>
          <a:noFill/>
        </p:spPr>
        <p:txBody>
          <a:bodyPr wrap="square" lIns="91440" tIns="45720" rIns="91440" bIns="45720">
            <a:spAutoFit/>
          </a:bodyPr>
          <a:lstStyle/>
          <a:p>
            <a:r>
              <a:rPr lang="en-IN" sz="2000" b="1" dirty="0"/>
              <a:t>Challenges Faced :- </a:t>
            </a:r>
          </a:p>
          <a:p>
            <a:pPr marL="285750" indent="-285750">
              <a:lnSpc>
                <a:spcPct val="150000"/>
              </a:lnSpc>
              <a:buFont typeface="Arial" panose="020B0604020202020204" pitchFamily="34" charset="0"/>
              <a:buChar char="•"/>
            </a:pPr>
            <a:endParaRPr lang="en-IN" sz="1600" b="0" cap="none" spc="0" dirty="0">
              <a:ln w="0"/>
              <a:solidFill>
                <a:schemeClr val="tx1"/>
              </a:solidFill>
              <a:effectLst>
                <a:outerShdw blurRad="38100" dist="19050" dir="2700000" algn="tl" rotWithShape="0">
                  <a:schemeClr val="dk1">
                    <a:alpha val="40000"/>
                  </a:schemeClr>
                </a:outerShdw>
              </a:effectLst>
            </a:endParaRPr>
          </a:p>
          <a:p>
            <a:pPr marL="285750" indent="-285750">
              <a:lnSpc>
                <a:spcPct val="150000"/>
              </a:lnSpc>
              <a:buFont typeface="Arial" panose="020B0604020202020204" pitchFamily="34" charset="0"/>
              <a:buChar char="•"/>
            </a:pPr>
            <a:r>
              <a:rPr lang="en-IN" sz="1600" dirty="0"/>
              <a:t>Integrated </a:t>
            </a:r>
            <a:r>
              <a:rPr lang="en-IN" sz="1600" dirty="0" err="1"/>
              <a:t>VPython</a:t>
            </a:r>
            <a:r>
              <a:rPr lang="en-IN" sz="1600" dirty="0"/>
              <a:t>-based visual UI with the Kociemba solving algorithm</a:t>
            </a:r>
          </a:p>
          <a:p>
            <a:pPr marL="285750" indent="-285750">
              <a:lnSpc>
                <a:spcPct val="150000"/>
              </a:lnSpc>
              <a:buFont typeface="Arial" panose="020B0604020202020204" pitchFamily="34" charset="0"/>
              <a:buChar char="•"/>
            </a:pPr>
            <a:r>
              <a:rPr lang="en-IN" sz="1600" dirty="0"/>
              <a:t>Faced limitations with </a:t>
            </a:r>
            <a:r>
              <a:rPr lang="en-IN" sz="1600" dirty="0" err="1"/>
              <a:t>VPython</a:t>
            </a:r>
            <a:r>
              <a:rPr lang="en-IN" sz="1600" dirty="0"/>
              <a:t> (no built-in </a:t>
            </a:r>
            <a:r>
              <a:rPr lang="en-IN" sz="1600" dirty="0" err="1"/>
              <a:t>color</a:t>
            </a:r>
            <a:r>
              <a:rPr lang="en-IN" sz="1600" dirty="0"/>
              <a:t>/position handling or cube tools)</a:t>
            </a:r>
          </a:p>
          <a:p>
            <a:pPr marL="285750" indent="-285750">
              <a:lnSpc>
                <a:spcPct val="150000"/>
              </a:lnSpc>
              <a:buFont typeface="Arial" panose="020B0604020202020204" pitchFamily="34" charset="0"/>
              <a:buChar char="•"/>
            </a:pPr>
            <a:r>
              <a:rPr lang="en-IN" sz="1600" dirty="0"/>
              <a:t>Avoided shortcut reverse logic and implemented true solving approach</a:t>
            </a:r>
          </a:p>
          <a:p>
            <a:pPr marL="285750" indent="-285750">
              <a:lnSpc>
                <a:spcPct val="150000"/>
              </a:lnSpc>
              <a:buFont typeface="Arial" panose="020B0604020202020204" pitchFamily="34" charset="0"/>
              <a:buChar char="•"/>
            </a:pPr>
            <a:r>
              <a:rPr lang="en-IN" sz="1600" dirty="0"/>
              <a:t>Mapped 3D cube </a:t>
            </a:r>
            <a:r>
              <a:rPr lang="en-IN" sz="1600" dirty="0" err="1"/>
              <a:t>colors</a:t>
            </a:r>
            <a:r>
              <a:rPr lang="en-IN" sz="1600" dirty="0"/>
              <a:t> accurately to string format for the solver</a:t>
            </a:r>
          </a:p>
          <a:p>
            <a:pPr marL="285750" indent="-285750">
              <a:lnSpc>
                <a:spcPct val="150000"/>
              </a:lnSpc>
              <a:buFont typeface="Arial" panose="020B0604020202020204" pitchFamily="34" charset="0"/>
              <a:buChar char="•"/>
            </a:pPr>
            <a:r>
              <a:rPr lang="en-IN" sz="1600" dirty="0"/>
              <a:t>Merged all logic into a single Python file without breaking functionality</a:t>
            </a:r>
          </a:p>
          <a:p>
            <a:pPr marL="285750" indent="-285750">
              <a:lnSpc>
                <a:spcPct val="150000"/>
              </a:lnSpc>
              <a:buFont typeface="Arial" panose="020B0604020202020204" pitchFamily="34" charset="0"/>
              <a:buChar char="•"/>
            </a:pPr>
            <a:r>
              <a:rPr lang="en-US" sz="1600" dirty="0"/>
              <a:t>Debugged complex 3D tile behavior across face rotations and orientation</a:t>
            </a:r>
          </a:p>
          <a:p>
            <a:pPr marL="285750" indent="-285750">
              <a:lnSpc>
                <a:spcPct val="150000"/>
              </a:lnSpc>
              <a:buFont typeface="Arial" panose="020B0604020202020204" pitchFamily="34" charset="0"/>
              <a:buChar char="•"/>
            </a:pPr>
            <a:r>
              <a:rPr lang="en-US" sz="1600" dirty="0"/>
              <a:t>Managed performance and timing to keep animations smooth and accurate</a:t>
            </a:r>
            <a:endParaRPr lang="en-IN" sz="1600" dirty="0"/>
          </a:p>
          <a:p>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014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4F81-3E39-5DEE-0882-2902A896609E}"/>
              </a:ext>
            </a:extLst>
          </p:cNvPr>
          <p:cNvSpPr>
            <a:spLocks noGrp="1"/>
          </p:cNvSpPr>
          <p:nvPr>
            <p:ph type="title"/>
          </p:nvPr>
        </p:nvSpPr>
        <p:spPr>
          <a:xfrm>
            <a:off x="694944" y="579120"/>
            <a:ext cx="10811256" cy="563880"/>
          </a:xfrm>
        </p:spPr>
        <p:txBody>
          <a:bodyPr/>
          <a:lstStyle/>
          <a:p>
            <a:pPr algn="ctr"/>
            <a:r>
              <a:rPr lang="en-IN" dirty="0"/>
              <a:t>Conclusion </a:t>
            </a:r>
          </a:p>
        </p:txBody>
      </p:sp>
      <p:sp>
        <p:nvSpPr>
          <p:cNvPr id="3" name="Footer Placeholder 2">
            <a:extLst>
              <a:ext uri="{FF2B5EF4-FFF2-40B4-BE49-F238E27FC236}">
                <a16:creationId xmlns:a16="http://schemas.microsoft.com/office/drawing/2014/main" id="{3A7C7CD7-95AF-1008-84DF-ECA7A0395809}"/>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cxnSp>
        <p:nvCxnSpPr>
          <p:cNvPr id="5" name="Straight Connector 4">
            <a:extLst>
              <a:ext uri="{FF2B5EF4-FFF2-40B4-BE49-F238E27FC236}">
                <a16:creationId xmlns:a16="http://schemas.microsoft.com/office/drawing/2014/main" id="{6670CDC5-1E55-411B-7BAF-DEB762E5BCCD}"/>
              </a:ext>
            </a:extLst>
          </p:cNvPr>
          <p:cNvCxnSpPr>
            <a:cxnSpLocks/>
          </p:cNvCxnSpPr>
          <p:nvPr/>
        </p:nvCxnSpPr>
        <p:spPr>
          <a:xfrm>
            <a:off x="690372" y="1251714"/>
            <a:ext cx="10815828" cy="0"/>
          </a:xfrm>
          <a:prstGeom prst="line">
            <a:avLst/>
          </a:prstGeom>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60244C6E-0EEB-D314-B7E1-00B1E60433D2}"/>
              </a:ext>
            </a:extLst>
          </p:cNvPr>
          <p:cNvSpPr/>
          <p:nvPr/>
        </p:nvSpPr>
        <p:spPr>
          <a:xfrm>
            <a:off x="690372" y="1696722"/>
            <a:ext cx="10815828" cy="4478662"/>
          </a:xfrm>
          <a:prstGeom prst="rect">
            <a:avLst/>
          </a:prstGeom>
          <a:noFill/>
        </p:spPr>
        <p:txBody>
          <a:bodyPr wrap="square" lIns="91440" tIns="45720" rIns="91440" bIns="45720">
            <a:spAutoFit/>
          </a:bodyPr>
          <a:lstStyle/>
          <a:p>
            <a:pPr>
              <a:lnSpc>
                <a:spcPct val="150000"/>
              </a:lnSpc>
            </a:pPr>
            <a:r>
              <a:rPr lang="en-IN" sz="1600" dirty="0"/>
              <a:t>Building this </a:t>
            </a:r>
            <a:r>
              <a:rPr lang="en-US" sz="1600" dirty="0"/>
              <a:t>Rubik’s Cube solver has been a challenging yet deeply rewarding experience. From integrating a logic-based solver with a visual interface to handling the quirks of </a:t>
            </a:r>
            <a:r>
              <a:rPr lang="en-US" sz="1600" dirty="0" err="1"/>
              <a:t>VPython</a:t>
            </a:r>
            <a:r>
              <a:rPr lang="en-US" sz="1600" dirty="0"/>
              <a:t>, every step required patience, debugging, and creative problem-solving. I spent significant time understanding cube mechanics, modeling state transitions, and building a responsive visual engine. Integrating the algorithm with </a:t>
            </a:r>
            <a:r>
              <a:rPr lang="en-US" sz="1600" dirty="0" err="1"/>
              <a:t>VPython's</a:t>
            </a:r>
            <a:r>
              <a:rPr lang="en-US" sz="1600" dirty="0"/>
              <a:t> limited capabilities demanded creative workarounds, especially in simulating real rotations and color mapping. Despite the challenges, I was able to create a unified model that not only solves the cube realistically but also offers an intuitive and engaging experience.</a:t>
            </a:r>
          </a:p>
          <a:p>
            <a:pPr>
              <a:lnSpc>
                <a:spcPct val="150000"/>
              </a:lnSpc>
            </a:pPr>
            <a:endParaRPr lang="en-US" sz="1600" dirty="0"/>
          </a:p>
          <a:p>
            <a:pPr>
              <a:lnSpc>
                <a:spcPct val="150000"/>
              </a:lnSpc>
            </a:pPr>
            <a:r>
              <a:rPr lang="en-US" sz="1600" dirty="0"/>
              <a:t>This challenge through </a:t>
            </a:r>
            <a:r>
              <a:rPr lang="en-US" sz="1600" dirty="0" err="1"/>
              <a:t>AeroHack</a:t>
            </a:r>
            <a:r>
              <a:rPr lang="en-US" sz="1600" dirty="0"/>
              <a:t> has been truly exciting and meaningful. It pushed me to think deeply, code patiently, and solve problems in creative ways. I'm incredibly thankful for this opportunity  ,  it felt less like a test and more like a mini adventure in building something cool.</a:t>
            </a:r>
            <a:endParaRPr lang="en-IN" sz="1600" dirty="0"/>
          </a:p>
          <a:p>
            <a:pPr>
              <a:lnSpc>
                <a:spcPct val="150000"/>
              </a:lnSpc>
            </a:pPr>
            <a:endParaRPr lang="en-IN" sz="1600" dirty="0"/>
          </a:p>
          <a:p>
            <a:pPr>
              <a:lnSpc>
                <a:spcPct val="150000"/>
              </a:lnSpc>
            </a:pPr>
            <a:r>
              <a:rPr lang="en-IN" sz="1600" dirty="0"/>
              <a:t>Huge thanks' to </a:t>
            </a:r>
            <a:r>
              <a:rPr lang="en-US" sz="1600" dirty="0"/>
              <a:t>Collins Aerospace for this amazing platform – from Karan N.</a:t>
            </a:r>
            <a:endParaRPr lang="en-IN" sz="1600" dirty="0"/>
          </a:p>
        </p:txBody>
      </p:sp>
    </p:spTree>
    <p:extLst>
      <p:ext uri="{BB962C8B-B14F-4D97-AF65-F5344CB8AC3E}">
        <p14:creationId xmlns:p14="http://schemas.microsoft.com/office/powerpoint/2010/main" val="3434850136"/>
      </p:ext>
    </p:extLst>
  </p:cSld>
  <p:clrMapOvr>
    <a:masterClrMapping/>
  </p:clrMapOvr>
</p:sld>
</file>

<file path=ppt/theme/theme1.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876D645B-8286-462A-9501-A512E30D175A}"/>
    </a:ext>
  </a:extLst>
</a:theme>
</file>

<file path=ppt/theme/theme2.xml><?xml version="1.0" encoding="utf-8"?>
<a:theme xmlns:a="http://schemas.openxmlformats.org/drawingml/2006/main" name="COL Masters: Cov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DD0F330A-81C6-4891-9E95-AB736A597DA6}"/>
    </a:ext>
  </a:extLst>
</a:theme>
</file>

<file path=ppt/theme/theme3.xml><?xml version="1.0" encoding="utf-8"?>
<a:theme xmlns:a="http://schemas.openxmlformats.org/drawingml/2006/main" name="COL Masters: Content">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2AD6D657-B874-44EB-9275-7D5EE671E454}"/>
    </a:ext>
  </a:extLst>
</a:theme>
</file>

<file path=ppt/theme/theme4.xml><?xml version="1.0" encoding="utf-8"?>
<a:theme xmlns:a="http://schemas.openxmlformats.org/drawingml/2006/main" name="COL Masters: Section Break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F6C02250-43C6-44E8-A563-5546583ADF4D}"/>
    </a:ext>
  </a:extLst>
</a:theme>
</file>

<file path=ppt/theme/theme5.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E02A4A08-61C9-4923-B6A0-6E20925598B3}"/>
    </a:ext>
  </a:extLst>
</a:theme>
</file>

<file path=ppt/theme/theme6.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VIOLATION xmlns="1f014d26-b0c9-4719-9c4e-6e631f7a801d">FALSE</VIOLATION>
  </documentManagement>
</p:properties>
</file>

<file path=customXml/item2.xml><?xml version="1.0" encoding="utf-8"?>
<sisl xmlns:xsi="http://www.w3.org/2001/XMLSchema-instance" xmlns:xsd="http://www.w3.org/2001/XMLSchema" xmlns="http://www.boldonjames.com/2008/01/sie/internal/label" sislVersion="0" policy="cde53ac1-bf5f-4aae-9cf1-07509e23a4b0" origin="userSelected">
  <element uid="dececbd6-da3b-46fe-8f00-f9d9deea2ee1" value=""/>
  <element uid="bba94c65-ac3d-4f34-b2e1-8de11ef6f01c" value=""/>
  <element uid="a06da4da-a263-4136-b4fd-f28a17d30188" value=""/>
  <element uid="bc2b7c01-6db1-4e7d-88d1-fc61674f86fd" value=""/>
  <element uid="92e993a3-af32-4afb-aa19-3a49cdb82c7a" value=""/>
</sis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L3Npc2w+PFVzZXJOYW1lPlVTXG5ycDAyNDE1ODI8L1VzZXJOYW1lPjxEYXRlVGltZT4zLzIzLzIwMjAgNzo1ODoxOSBQTTwvRGF0ZVRpbWU+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VVNcbnJwMDI0MTU4MjwvVXNlck5hbWU+PERhdGVUaW1lPjMvMjMvMjAyMCA4OjQ4OjA4IFBNPC9EYXRlVGltZT48TGFiZWxTdHJpbmc+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My8yMy8yMDIwIDEwOjE1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40LzIwLzIwMjAgNDoyOToyMyBQTTwvRGF0ZVRpbWU+PExhYmVsU3RyaW5nPk9yaWdpbiBKdXJpc2RpY3Rpb246IFVTIDwvTGFiZWxTdHJpbmc+PC9pdGVtPjxpdGVtPjxzaXNsIHNpc2xWZXJzaW9uPSIwIiBwb2xpY3k9ImNkZTUzYWMxLWJmNWYtNGFhZS05Y2YxLTA3NTA5ZTIzYTRiMCIgb3JpZ2luPSJ1c2VyU2VsZWN0ZWQiIC8+PFVzZXJOYW1lPlVTXDExMDMwODU8L1VzZXJOYW1lPjxEYXRlVGltZT40LzIwLzIwMjAgNjozMjo1MCBQTTwvRGF0ZVRpbWU+PExhYmVsU3RyaW5nPlRoaXMgYXJ0aWZhY3QgaGFzIG5vIGNsYXNzaWZpY2F0aW9uLjwvTGFiZWxTdHJpbmc+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PC9zaXNsPjxVc2VyTmFtZT5VU1x2YWExMDUwPC9Vc2VyTmFtZT48RGF0ZVRpbWU+MTIvMTYvMjAyMCA1OjIyOjIz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dmFhMTA1MDwvVXNlck5hbWU+PERhdGVUaW1lPjEyLzE3LzIwMjAgMTo1NDo0NiBQTTwvRGF0ZVRpbWU+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Ni8xLzIwMjMgMjo0OTo1NCBQTTwvRGF0ZVRpbWU+PExhYmVsU3RyaW5nPlRoaXMgYXJ0aWZhY3QgaGFzIG5vIGNsYXNzaWZpY2F0aW9uLjwvTGFiZWxTdHJpbmc+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NjExMTM8L1VzZXJOYW1lPjxEYXRlVGltZT42LzYvMjAyMyA3OjEwOjE1IFBNPC9EYXRlVGltZT48TGFiZWxTdHJpbmc+T3JpZ2luIEp1cmlzZGljdGlvbjogVVMgfCBVbnJlc3RyaWN0ZWQgQ29udGVudCB8IFJheXRoZW9uIFRlY2hub2xvZ2llcyAoQ29ycG9yYXRlIE9ubHkpIHwgTm9uLUV4cG9ydCBDb250cm9sbGVkIFRlY2huaWNhbCBJbmZvcm1hdGlvbiAoRVhJTSBEZXRlcm1pbmVkIE9ubHk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VVNcMTE2MTExMzwvVXNlck5hbWU+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DExNjExMTM8L1VzZXJOYW1lPjxEYXRlVGltZT42LzYvMjAyMyA4OjE3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DExNjExMTM8L1VzZXJOYW1lPjxEYXRlVGltZT42LzIwLzIwMjMgNDoxNTozOCBQTTwvRGF0ZVRpbWU+PExhYmVsU3RyaW5nPk9yaWdpbiBKdXJpc2RpY3Rpb246IFVT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PC9zaXNsPjxVc2VyTmFtZT5BRFhVXEUyMTE2MTExMzwvVXNlck5hbWU+PERhdGVUaW1lPjgvMTQvMjAyMyAxOjQ5OjI0IFBNPC9EYXRlVGltZT48TGFiZWxTdHJpbmc+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gvMTcvMjAyMyAyOjI0OjQzIFBNPC9EYXRlVGltZT48TGFiZWxTdHJpbmc+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EyLzI4LzIwMjQgMjo0MzowOSBQTTwvRGF0ZVRpbWU+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Value>
</WrappedLabelHistory>
</file>

<file path=customXml/item5.xml><?xml version="1.0" encoding="utf-8"?>
<ct:contentTypeSchema xmlns:ct="http://schemas.microsoft.com/office/2006/metadata/contentType" xmlns:ma="http://schemas.microsoft.com/office/2006/metadata/properties/metaAttributes" ct:_="" ma:_="" ma:contentTypeName="Document" ma:contentTypeID="0x010100FA49450BF7B11147AA8C116BA14E6848" ma:contentTypeVersion="3" ma:contentTypeDescription="Create a new document." ma:contentTypeScope="" ma:versionID="2f526d967ba0e1a83719eb98f719f691">
  <xsd:schema xmlns:xsd="http://www.w3.org/2001/XMLSchema" xmlns:xs="http://www.w3.org/2001/XMLSchema" xmlns:p="http://schemas.microsoft.com/office/2006/metadata/properties" xmlns:ns2="1f014d26-b0c9-4719-9c4e-6e631f7a801d" targetNamespace="http://schemas.microsoft.com/office/2006/metadata/properties" ma:root="true" ma:fieldsID="ea5744fd6d356973943a54517c57327b" ns2:_="">
    <xsd:import namespace="1f014d26-b0c9-4719-9c4e-6e631f7a801d"/>
    <xsd:element name="properties">
      <xsd:complexType>
        <xsd:sequence>
          <xsd:element name="documentManagement">
            <xsd:complexType>
              <xsd:all>
                <xsd:element ref="ns2:MediaServiceMetadata" minOccurs="0"/>
                <xsd:element ref="ns2:MediaServiceFastMetadata" minOccurs="0"/>
                <xsd:element ref="ns2:VIOL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014d26-b0c9-4719-9c4e-6e631f7a8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VIOLATION" ma:index="10" nillable="true" ma:displayName="VIOLATION" ma:internalName="VIOLA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5F23F-329C-4DBF-9D60-45A5F548688A}">
  <ds:schemaRefs>
    <ds:schemaRef ds:uri="1f014d26-b0c9-4719-9c4e-6e631f7a80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9627E5-DB7D-46FA-B88C-40AF094D1F62}">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4F85E5AD-1BCC-408B-B532-7B415316D2C0}">
  <ds:schemaRefs>
    <ds:schemaRef ds:uri="http://schemas.microsoft.com/sharepoint/v3/contenttype/forms"/>
  </ds:schemaRefs>
</ds:datastoreItem>
</file>

<file path=customXml/itemProps4.xml><?xml version="1.0" encoding="utf-8"?>
<ds:datastoreItem xmlns:ds="http://schemas.openxmlformats.org/officeDocument/2006/customXml" ds:itemID="{EADD14C4-DDAD-426C-A577-B7F88C24A91D}">
  <ds:schemaRefs>
    <ds:schemaRef ds:uri="http://www.boldonjames.com/2016/02/Classifier/internal/wrappedLabelHistory"/>
    <ds:schemaRef ds:uri="http://www.w3.org/2001/XMLSchema"/>
  </ds:schemaRefs>
</ds:datastoreItem>
</file>

<file path=customXml/itemProps5.xml><?xml version="1.0" encoding="utf-8"?>
<ds:datastoreItem xmlns:ds="http://schemas.openxmlformats.org/officeDocument/2006/customXml" ds:itemID="{F768F78F-F636-41F0-9B4F-B3053C21A3B1}">
  <ds:schemaRefs>
    <ds:schemaRef ds:uri="1f014d26-b0c9-4719-9c4e-6e631f7a80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4447dd6a-a4a1-440b-a6a3-9124ef1ee017}" enabled="1" method="Privileged" siteId="{7a18110d-ef9b-4274-acef-e62ab0fe28ed}" contentBits="0" removed="0"/>
</clbl:labelList>
</file>

<file path=docProps/app.xml><?xml version="1.0" encoding="utf-8"?>
<Properties xmlns="http://schemas.openxmlformats.org/officeDocument/2006/extended-properties" xmlns:vt="http://schemas.openxmlformats.org/officeDocument/2006/docPropsVTypes">
  <Template>blank</Template>
  <TotalTime>174</TotalTime>
  <Words>779</Words>
  <Application>Microsoft Office PowerPoint</Application>
  <PresentationFormat>Widescreen</PresentationFormat>
  <Paragraphs>87</Paragraphs>
  <Slides>6</Slides>
  <Notes>0</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6</vt:i4>
      </vt:variant>
    </vt:vector>
  </HeadingPairs>
  <TitlesOfParts>
    <vt:vector size="13" baseType="lpstr">
      <vt:lpstr>Arial</vt:lpstr>
      <vt:lpstr>Wingdings</vt:lpstr>
      <vt:lpstr>COL: Jurisdiction Slide</vt:lpstr>
      <vt:lpstr>COL Masters: Covers</vt:lpstr>
      <vt:lpstr>COL Masters: Content</vt:lpstr>
      <vt:lpstr>COL Masters: Section Breakers</vt:lpstr>
      <vt:lpstr>COL: Jurisdiction Slide</vt:lpstr>
      <vt:lpstr>Aerospace Hackathon  Design Dexterity Challenge – Hackathon</vt:lpstr>
      <vt:lpstr>Abstract / Problem Statement</vt:lpstr>
      <vt:lpstr>The Engine Behind the Magic :- </vt:lpstr>
      <vt:lpstr>Data Structures &amp; Complexity</vt:lpstr>
      <vt:lpstr>Challenges Faced  :-</vt:lpstr>
      <vt:lpstr>Conclusion </vt:lpstr>
    </vt:vector>
  </TitlesOfParts>
  <Company>Collins Aerospace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Murthy, Ramakrishnan (IND)</dc:creator>
  <cp:keywords>https:/corpid.rtx.com</cp:keywords>
  <dc:description>Mar. 2025</dc:description>
  <cp:lastModifiedBy>Sujith N</cp:lastModifiedBy>
  <cp:revision>5</cp:revision>
  <dcterms:created xsi:type="dcterms:W3CDTF">2025-07-11T03:39:18Z</dcterms:created>
  <dcterms:modified xsi:type="dcterms:W3CDTF">2025-08-02T12:41:13Z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d11ccf89-9507-4f51-9f46-aad6600adf14</vt:lpwstr>
  </property>
  <property fmtid="{D5CDD505-2E9C-101B-9397-08002B2CF9AE}" pid="3" name="bjSaver">
    <vt:lpwstr>A2AB0OuaTTiL2YVHw3qxYann2Jd9uCN6</vt:lpwstr>
  </property>
  <property fmtid="{D5CDD505-2E9C-101B-9397-08002B2CF9AE}" pid="4" name="bjClsUserRVM">
    <vt:lpwstr>[]</vt:lpwstr>
  </property>
  <property fmtid="{D5CDD505-2E9C-101B-9397-08002B2CF9AE}" pid="5" name="MSIP_Label_4447dd6a-a4a1-440b-a6a3-9124ef1ee017_Enabled">
    <vt:lpwstr>true</vt:lpwstr>
  </property>
  <property fmtid="{D5CDD505-2E9C-101B-9397-08002B2CF9AE}" pid="6" name="MSIP_Label_4447dd6a-a4a1-440b-a6a3-9124ef1ee017_SetDate">
    <vt:lpwstr>2022-12-09T16:32:43Z</vt:lpwstr>
  </property>
  <property fmtid="{D5CDD505-2E9C-101B-9397-08002B2CF9AE}" pid="7" name="MSIP_Label_4447dd6a-a4a1-440b-a6a3-9124ef1ee017_Method">
    <vt:lpwstr>Privileged</vt:lpwstr>
  </property>
  <property fmtid="{D5CDD505-2E9C-101B-9397-08002B2CF9AE}" pid="8" name="MSIP_Label_4447dd6a-a4a1-440b-a6a3-9124ef1ee017_Name">
    <vt:lpwstr>NO TECH DATA</vt:lpwstr>
  </property>
  <property fmtid="{D5CDD505-2E9C-101B-9397-08002B2CF9AE}" pid="9" name="MSIP_Label_4447dd6a-a4a1-440b-a6a3-9124ef1ee017_SiteId">
    <vt:lpwstr>7a18110d-ef9b-4274-acef-e62ab0fe28ed</vt:lpwstr>
  </property>
  <property fmtid="{D5CDD505-2E9C-101B-9397-08002B2CF9AE}" pid="10" name="MSIP_Label_4447dd6a-a4a1-440b-a6a3-9124ef1ee017_ActionId">
    <vt:lpwstr>9a5bf9cd-cf11-4485-9abb-891aabd778e5</vt:lpwstr>
  </property>
  <property fmtid="{D5CDD505-2E9C-101B-9397-08002B2CF9AE}" pid="11" name="MSIP_Label_4447dd6a-a4a1-440b-a6a3-9124ef1ee017_ContentBits">
    <vt:lpwstr>0</vt:lpwstr>
  </property>
  <property fmtid="{D5CDD505-2E9C-101B-9397-08002B2CF9AE}" pid="12" name="ContentTypeId">
    <vt:lpwstr>0x010100FA49450BF7B11147AA8C116BA14E6848</vt:lpwstr>
  </property>
  <property fmtid="{D5CDD505-2E9C-101B-9397-08002B2CF9AE}" pid="13" name="bjLabelHistoryID">
    <vt:lpwstr>{EADD14C4-DDAD-426C-A577-B7F88C24A91D}</vt:lpwstr>
  </property>
  <property fmtid="{D5CDD505-2E9C-101B-9397-08002B2CF9AE}" pid="14" name="bjDocumentSecurityLabel">
    <vt:lpwstr>Export Control Country: US  | Unrestricted Content | Use Preexisting Marking (not applied by this tool) | Other Information (Not Requiring an Export Control Marking) | No visual marking applied by the tool</vt:lpwstr>
  </property>
  <property fmtid="{D5CDD505-2E9C-101B-9397-08002B2CF9AE}" pid="15" name="bjDocumentLabelXML">
    <vt:lpwstr>&lt;?xml version="1.0" encoding="us-ascii"?&gt;&lt;sisl xmlns:xsd="http://www.w3.org/2001/XMLSchema" xmlns:xsi="http://www.w3.org/2001/XMLSchema-instance" sislVersion="0" policy="cde53ac1-bf5f-4aae-9cf1-07509e23a4b0" origin="userSelected" xmlns="http://www.boldonj</vt:lpwstr>
  </property>
  <property fmtid="{D5CDD505-2E9C-101B-9397-08002B2CF9AE}" pid="16" name="bjDocumentLabelXML-0">
    <vt:lpwstr>ames.com/2008/01/sie/internal/label" /&gt;</vt:lpwstr>
  </property>
  <property fmtid="{D5CDD505-2E9C-101B-9397-08002B2CF9AE}" pid="17" name="bjLabelRefreshRequired">
    <vt:lpwstr>FileClassifier</vt:lpwstr>
  </property>
</Properties>
</file>